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81" r:id="rId3"/>
    <p:sldMasterId id="2147483689" r:id="rId4"/>
    <p:sldMasterId id="2147483697" r:id="rId5"/>
    <p:sldMasterId id="2147483705" r:id="rId6"/>
    <p:sldMasterId id="2147483713" r:id="rId7"/>
    <p:sldMasterId id="2147483735" r:id="rId8"/>
  </p:sldMasterIdLst>
  <p:notesMasterIdLst>
    <p:notesMasterId r:id="rId66"/>
  </p:notesMasterIdLst>
  <p:sldIdLst>
    <p:sldId id="575" r:id="rId9"/>
    <p:sldId id="526" r:id="rId10"/>
    <p:sldId id="523" r:id="rId11"/>
    <p:sldId id="528" r:id="rId12"/>
    <p:sldId id="529" r:id="rId13"/>
    <p:sldId id="530" r:id="rId14"/>
    <p:sldId id="577" r:id="rId15"/>
    <p:sldId id="578" r:id="rId16"/>
    <p:sldId id="579" r:id="rId17"/>
    <p:sldId id="580" r:id="rId18"/>
    <p:sldId id="531" r:id="rId19"/>
    <p:sldId id="532" r:id="rId20"/>
    <p:sldId id="533" r:id="rId21"/>
    <p:sldId id="534" r:id="rId22"/>
    <p:sldId id="535" r:id="rId23"/>
    <p:sldId id="588" r:id="rId24"/>
    <p:sldId id="536" r:id="rId25"/>
    <p:sldId id="537" r:id="rId26"/>
    <p:sldId id="538" r:id="rId27"/>
    <p:sldId id="581" r:id="rId28"/>
    <p:sldId id="582" r:id="rId29"/>
    <p:sldId id="583" r:id="rId30"/>
    <p:sldId id="551" r:id="rId31"/>
    <p:sldId id="584" r:id="rId32"/>
    <p:sldId id="552" r:id="rId33"/>
    <p:sldId id="589" r:id="rId34"/>
    <p:sldId id="539" r:id="rId35"/>
    <p:sldId id="540" r:id="rId36"/>
    <p:sldId id="587" r:id="rId37"/>
    <p:sldId id="573" r:id="rId38"/>
    <p:sldId id="553" r:id="rId39"/>
    <p:sldId id="576" r:id="rId40"/>
    <p:sldId id="555" r:id="rId41"/>
    <p:sldId id="549" r:id="rId42"/>
    <p:sldId id="556" r:id="rId43"/>
    <p:sldId id="557" r:id="rId44"/>
    <p:sldId id="550" r:id="rId45"/>
    <p:sldId id="585" r:id="rId46"/>
    <p:sldId id="586" r:id="rId47"/>
    <p:sldId id="376" r:id="rId48"/>
    <p:sldId id="569" r:id="rId49"/>
    <p:sldId id="571" r:id="rId50"/>
    <p:sldId id="572" r:id="rId51"/>
    <p:sldId id="312" r:id="rId52"/>
    <p:sldId id="300" r:id="rId53"/>
    <p:sldId id="302" r:id="rId54"/>
    <p:sldId id="458" r:id="rId55"/>
    <p:sldId id="464" r:id="rId56"/>
    <p:sldId id="308" r:id="rId57"/>
    <p:sldId id="590" r:id="rId58"/>
    <p:sldId id="310" r:id="rId59"/>
    <p:sldId id="486" r:id="rId60"/>
    <p:sldId id="465" r:id="rId61"/>
    <p:sldId id="307" r:id="rId62"/>
    <p:sldId id="485" r:id="rId63"/>
    <p:sldId id="467" r:id="rId64"/>
    <p:sldId id="462" r:id="rId65"/>
  </p:sldIdLst>
  <p:sldSz cx="9144000" cy="6858000" type="screen4x3"/>
  <p:notesSz cx="6858000" cy="9144000"/>
  <p:custDataLst>
    <p:tags r:id="rId6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96086" autoAdjust="0"/>
  </p:normalViewPr>
  <p:slideViewPr>
    <p:cSldViewPr snapToGrid="0" snapToObjects="1">
      <p:cViewPr varScale="1">
        <p:scale>
          <a:sx n="93" d="100"/>
          <a:sy n="93" d="100"/>
        </p:scale>
        <p:origin x="552"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7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tags" Target="tags/tag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9/12/2014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006771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12</a:t>
            </a:fld>
            <a:endParaRPr lang="en-US"/>
          </a:p>
        </p:txBody>
      </p:sp>
    </p:spTree>
    <p:extLst>
      <p:ext uri="{BB962C8B-B14F-4D97-AF65-F5344CB8AC3E}">
        <p14:creationId xmlns:p14="http://schemas.microsoft.com/office/powerpoint/2010/main" val="1537420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13</a:t>
            </a:fld>
            <a:endParaRPr lang="en-US"/>
          </a:p>
        </p:txBody>
      </p:sp>
    </p:spTree>
    <p:extLst>
      <p:ext uri="{BB962C8B-B14F-4D97-AF65-F5344CB8AC3E}">
        <p14:creationId xmlns:p14="http://schemas.microsoft.com/office/powerpoint/2010/main" val="2769540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14</a:t>
            </a:fld>
            <a:endParaRPr lang="en-US"/>
          </a:p>
        </p:txBody>
      </p:sp>
    </p:spTree>
    <p:extLst>
      <p:ext uri="{BB962C8B-B14F-4D97-AF65-F5344CB8AC3E}">
        <p14:creationId xmlns:p14="http://schemas.microsoft.com/office/powerpoint/2010/main" val="3316133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15</a:t>
            </a:fld>
            <a:endParaRPr lang="en-US"/>
          </a:p>
        </p:txBody>
      </p:sp>
    </p:spTree>
    <p:extLst>
      <p:ext uri="{BB962C8B-B14F-4D97-AF65-F5344CB8AC3E}">
        <p14:creationId xmlns:p14="http://schemas.microsoft.com/office/powerpoint/2010/main" val="1788774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16</a:t>
            </a:fld>
            <a:endParaRPr lang="en-US"/>
          </a:p>
        </p:txBody>
      </p:sp>
    </p:spTree>
    <p:extLst>
      <p:ext uri="{BB962C8B-B14F-4D97-AF65-F5344CB8AC3E}">
        <p14:creationId xmlns:p14="http://schemas.microsoft.com/office/powerpoint/2010/main" val="2666732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17</a:t>
            </a:fld>
            <a:endParaRPr lang="en-US"/>
          </a:p>
        </p:txBody>
      </p:sp>
    </p:spTree>
    <p:extLst>
      <p:ext uri="{BB962C8B-B14F-4D97-AF65-F5344CB8AC3E}">
        <p14:creationId xmlns:p14="http://schemas.microsoft.com/office/powerpoint/2010/main" val="1739190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18</a:t>
            </a:fld>
            <a:endParaRPr lang="en-US"/>
          </a:p>
        </p:txBody>
      </p:sp>
    </p:spTree>
    <p:extLst>
      <p:ext uri="{BB962C8B-B14F-4D97-AF65-F5344CB8AC3E}">
        <p14:creationId xmlns:p14="http://schemas.microsoft.com/office/powerpoint/2010/main" val="1435047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19</a:t>
            </a:fld>
            <a:endParaRPr lang="en-US"/>
          </a:p>
        </p:txBody>
      </p:sp>
    </p:spTree>
    <p:extLst>
      <p:ext uri="{BB962C8B-B14F-4D97-AF65-F5344CB8AC3E}">
        <p14:creationId xmlns:p14="http://schemas.microsoft.com/office/powerpoint/2010/main" val="2276637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23</a:t>
            </a:fld>
            <a:endParaRPr lang="en-US"/>
          </a:p>
        </p:txBody>
      </p:sp>
    </p:spTree>
    <p:extLst>
      <p:ext uri="{BB962C8B-B14F-4D97-AF65-F5344CB8AC3E}">
        <p14:creationId xmlns:p14="http://schemas.microsoft.com/office/powerpoint/2010/main" val="1338578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25</a:t>
            </a:fld>
            <a:endParaRPr lang="en-US"/>
          </a:p>
        </p:txBody>
      </p:sp>
    </p:spTree>
    <p:extLst>
      <p:ext uri="{BB962C8B-B14F-4D97-AF65-F5344CB8AC3E}">
        <p14:creationId xmlns:p14="http://schemas.microsoft.com/office/powerpoint/2010/main" val="3116158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2</a:t>
            </a:fld>
            <a:endParaRPr lang="en-US"/>
          </a:p>
        </p:txBody>
      </p:sp>
    </p:spTree>
    <p:extLst>
      <p:ext uri="{BB962C8B-B14F-4D97-AF65-F5344CB8AC3E}">
        <p14:creationId xmlns:p14="http://schemas.microsoft.com/office/powerpoint/2010/main" val="4208385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26</a:t>
            </a:fld>
            <a:endParaRPr lang="en-US"/>
          </a:p>
        </p:txBody>
      </p:sp>
    </p:spTree>
    <p:extLst>
      <p:ext uri="{BB962C8B-B14F-4D97-AF65-F5344CB8AC3E}">
        <p14:creationId xmlns:p14="http://schemas.microsoft.com/office/powerpoint/2010/main" val="2862193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27</a:t>
            </a:fld>
            <a:endParaRPr lang="en-US"/>
          </a:p>
        </p:txBody>
      </p:sp>
    </p:spTree>
    <p:extLst>
      <p:ext uri="{BB962C8B-B14F-4D97-AF65-F5344CB8AC3E}">
        <p14:creationId xmlns:p14="http://schemas.microsoft.com/office/powerpoint/2010/main" val="1419561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28</a:t>
            </a:fld>
            <a:endParaRPr lang="en-US"/>
          </a:p>
        </p:txBody>
      </p:sp>
    </p:spTree>
    <p:extLst>
      <p:ext uri="{BB962C8B-B14F-4D97-AF65-F5344CB8AC3E}">
        <p14:creationId xmlns:p14="http://schemas.microsoft.com/office/powerpoint/2010/main" val="2539054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30</a:t>
            </a:fld>
            <a:endParaRPr lang="en-US"/>
          </a:p>
        </p:txBody>
      </p:sp>
    </p:spTree>
    <p:extLst>
      <p:ext uri="{BB962C8B-B14F-4D97-AF65-F5344CB8AC3E}">
        <p14:creationId xmlns:p14="http://schemas.microsoft.com/office/powerpoint/2010/main" val="4034518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18" name="Rectangle 2"/>
          <p:cNvSpPr>
            <a:spLocks noGrp="1" noRot="1" noChangeAspect="1" noChangeArrowheads="1" noTextEdit="1"/>
          </p:cNvSpPr>
          <p:nvPr>
            <p:ph type="sldImg"/>
          </p:nvPr>
        </p:nvSpPr>
        <p:spPr>
          <a:xfrm>
            <a:off x="1147763" y="685800"/>
            <a:ext cx="4570412" cy="3429000"/>
          </a:xfrm>
          <a:ln/>
        </p:spPr>
      </p:sp>
      <p:sp>
        <p:nvSpPr>
          <p:cNvPr id="10332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46650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33</a:t>
            </a:fld>
            <a:endParaRPr lang="en-US"/>
          </a:p>
        </p:txBody>
      </p:sp>
    </p:spTree>
    <p:extLst>
      <p:ext uri="{BB962C8B-B14F-4D97-AF65-F5344CB8AC3E}">
        <p14:creationId xmlns:p14="http://schemas.microsoft.com/office/powerpoint/2010/main" val="20068652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34</a:t>
            </a:fld>
            <a:endParaRPr lang="en-US"/>
          </a:p>
        </p:txBody>
      </p:sp>
    </p:spTree>
    <p:extLst>
      <p:ext uri="{BB962C8B-B14F-4D97-AF65-F5344CB8AC3E}">
        <p14:creationId xmlns:p14="http://schemas.microsoft.com/office/powerpoint/2010/main" val="2091431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35</a:t>
            </a:fld>
            <a:endParaRPr lang="en-US"/>
          </a:p>
        </p:txBody>
      </p:sp>
    </p:spTree>
    <p:extLst>
      <p:ext uri="{BB962C8B-B14F-4D97-AF65-F5344CB8AC3E}">
        <p14:creationId xmlns:p14="http://schemas.microsoft.com/office/powerpoint/2010/main" val="205688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36</a:t>
            </a:fld>
            <a:endParaRPr lang="en-US"/>
          </a:p>
        </p:txBody>
      </p:sp>
    </p:spTree>
    <p:extLst>
      <p:ext uri="{BB962C8B-B14F-4D97-AF65-F5344CB8AC3E}">
        <p14:creationId xmlns:p14="http://schemas.microsoft.com/office/powerpoint/2010/main" val="8903684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37</a:t>
            </a:fld>
            <a:endParaRPr lang="en-US"/>
          </a:p>
        </p:txBody>
      </p:sp>
    </p:spTree>
    <p:extLst>
      <p:ext uri="{BB962C8B-B14F-4D97-AF65-F5344CB8AC3E}">
        <p14:creationId xmlns:p14="http://schemas.microsoft.com/office/powerpoint/2010/main" val="3769204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3</a:t>
            </a:fld>
            <a:endParaRPr lang="en-US"/>
          </a:p>
        </p:txBody>
      </p:sp>
    </p:spTree>
    <p:extLst>
      <p:ext uri="{BB962C8B-B14F-4D97-AF65-F5344CB8AC3E}">
        <p14:creationId xmlns:p14="http://schemas.microsoft.com/office/powerpoint/2010/main" val="2554838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40</a:t>
            </a:fld>
            <a:endParaRPr lang="en-US"/>
          </a:p>
        </p:txBody>
      </p:sp>
    </p:spTree>
    <p:extLst>
      <p:ext uri="{BB962C8B-B14F-4D97-AF65-F5344CB8AC3E}">
        <p14:creationId xmlns:p14="http://schemas.microsoft.com/office/powerpoint/2010/main" val="36488299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41</a:t>
            </a:fld>
            <a:endParaRPr lang="en-US"/>
          </a:p>
        </p:txBody>
      </p:sp>
    </p:spTree>
    <p:extLst>
      <p:ext uri="{BB962C8B-B14F-4D97-AF65-F5344CB8AC3E}">
        <p14:creationId xmlns:p14="http://schemas.microsoft.com/office/powerpoint/2010/main" val="10702651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42</a:t>
            </a:fld>
            <a:endParaRPr lang="en-US"/>
          </a:p>
        </p:txBody>
      </p:sp>
    </p:spTree>
    <p:extLst>
      <p:ext uri="{BB962C8B-B14F-4D97-AF65-F5344CB8AC3E}">
        <p14:creationId xmlns:p14="http://schemas.microsoft.com/office/powerpoint/2010/main" val="13966451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43</a:t>
            </a:fld>
            <a:endParaRPr lang="en-US"/>
          </a:p>
        </p:txBody>
      </p:sp>
    </p:spTree>
    <p:extLst>
      <p:ext uri="{BB962C8B-B14F-4D97-AF65-F5344CB8AC3E}">
        <p14:creationId xmlns:p14="http://schemas.microsoft.com/office/powerpoint/2010/main" val="1209192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44</a:t>
            </a:fld>
            <a:endParaRPr lang="en-US"/>
          </a:p>
        </p:txBody>
      </p:sp>
    </p:spTree>
    <p:extLst>
      <p:ext uri="{BB962C8B-B14F-4D97-AF65-F5344CB8AC3E}">
        <p14:creationId xmlns:p14="http://schemas.microsoft.com/office/powerpoint/2010/main" val="29440979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45</a:t>
            </a:fld>
            <a:endParaRPr lang="en-US"/>
          </a:p>
        </p:txBody>
      </p:sp>
    </p:spTree>
    <p:extLst>
      <p:ext uri="{BB962C8B-B14F-4D97-AF65-F5344CB8AC3E}">
        <p14:creationId xmlns:p14="http://schemas.microsoft.com/office/powerpoint/2010/main" val="16723112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46</a:t>
            </a:fld>
            <a:endParaRPr lang="en-US"/>
          </a:p>
        </p:txBody>
      </p:sp>
    </p:spTree>
    <p:extLst>
      <p:ext uri="{BB962C8B-B14F-4D97-AF65-F5344CB8AC3E}">
        <p14:creationId xmlns:p14="http://schemas.microsoft.com/office/powerpoint/2010/main" val="14825060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47</a:t>
            </a:fld>
            <a:endParaRPr lang="en-US"/>
          </a:p>
        </p:txBody>
      </p:sp>
    </p:spTree>
    <p:extLst>
      <p:ext uri="{BB962C8B-B14F-4D97-AF65-F5344CB8AC3E}">
        <p14:creationId xmlns:p14="http://schemas.microsoft.com/office/powerpoint/2010/main" val="37612757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a:t>
            </a:r>
            <a:r>
              <a:rPr lang="en-US" baseline="0" dirty="0" smtClean="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48</a:t>
            </a:fld>
            <a:endParaRPr lang="en-US"/>
          </a:p>
        </p:txBody>
      </p:sp>
    </p:spTree>
    <p:extLst>
      <p:ext uri="{BB962C8B-B14F-4D97-AF65-F5344CB8AC3E}">
        <p14:creationId xmlns:p14="http://schemas.microsoft.com/office/powerpoint/2010/main" val="33871377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50</a:t>
            </a:fld>
            <a:endParaRPr lang="en-US"/>
          </a:p>
        </p:txBody>
      </p:sp>
    </p:spTree>
    <p:extLst>
      <p:ext uri="{BB962C8B-B14F-4D97-AF65-F5344CB8AC3E}">
        <p14:creationId xmlns:p14="http://schemas.microsoft.com/office/powerpoint/2010/main" val="1956343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4</a:t>
            </a:fld>
            <a:endParaRPr lang="en-US"/>
          </a:p>
        </p:txBody>
      </p:sp>
    </p:spTree>
    <p:extLst>
      <p:ext uri="{BB962C8B-B14F-4D97-AF65-F5344CB8AC3E}">
        <p14:creationId xmlns:p14="http://schemas.microsoft.com/office/powerpoint/2010/main" val="36361034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a:t>
            </a:r>
            <a:r>
              <a:rPr lang="en-US" baseline="0" dirty="0" smtClean="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51</a:t>
            </a:fld>
            <a:endParaRPr lang="en-US"/>
          </a:p>
        </p:txBody>
      </p:sp>
    </p:spTree>
    <p:extLst>
      <p:ext uri="{BB962C8B-B14F-4D97-AF65-F5344CB8AC3E}">
        <p14:creationId xmlns:p14="http://schemas.microsoft.com/office/powerpoint/2010/main" val="11562981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a:t>
            </a:r>
            <a:r>
              <a:rPr lang="en-US" baseline="0" dirty="0" smtClean="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52</a:t>
            </a:fld>
            <a:endParaRPr lang="en-US"/>
          </a:p>
        </p:txBody>
      </p:sp>
    </p:spTree>
    <p:extLst>
      <p:ext uri="{BB962C8B-B14F-4D97-AF65-F5344CB8AC3E}">
        <p14:creationId xmlns:p14="http://schemas.microsoft.com/office/powerpoint/2010/main" val="1697702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5</a:t>
            </a:fld>
            <a:endParaRPr lang="en-US"/>
          </a:p>
        </p:txBody>
      </p:sp>
    </p:spTree>
    <p:extLst>
      <p:ext uri="{BB962C8B-B14F-4D97-AF65-F5344CB8AC3E}">
        <p14:creationId xmlns:p14="http://schemas.microsoft.com/office/powerpoint/2010/main" val="264976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6</a:t>
            </a:fld>
            <a:endParaRPr lang="en-US"/>
          </a:p>
        </p:txBody>
      </p:sp>
    </p:spTree>
    <p:extLst>
      <p:ext uri="{BB962C8B-B14F-4D97-AF65-F5344CB8AC3E}">
        <p14:creationId xmlns:p14="http://schemas.microsoft.com/office/powerpoint/2010/main" val="4066343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7</a:t>
            </a:fld>
            <a:endParaRPr lang="en-US"/>
          </a:p>
        </p:txBody>
      </p:sp>
    </p:spTree>
    <p:extLst>
      <p:ext uri="{BB962C8B-B14F-4D97-AF65-F5344CB8AC3E}">
        <p14:creationId xmlns:p14="http://schemas.microsoft.com/office/powerpoint/2010/main" val="866218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8</a:t>
            </a:fld>
            <a:endParaRPr lang="en-US"/>
          </a:p>
        </p:txBody>
      </p:sp>
    </p:spTree>
    <p:extLst>
      <p:ext uri="{BB962C8B-B14F-4D97-AF65-F5344CB8AC3E}">
        <p14:creationId xmlns:p14="http://schemas.microsoft.com/office/powerpoint/2010/main" val="1546974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11</a:t>
            </a:fld>
            <a:endParaRPr lang="en-US"/>
          </a:p>
        </p:txBody>
      </p:sp>
    </p:spTree>
    <p:extLst>
      <p:ext uri="{BB962C8B-B14F-4D97-AF65-F5344CB8AC3E}">
        <p14:creationId xmlns:p14="http://schemas.microsoft.com/office/powerpoint/2010/main" val="4017626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9/12/2014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9/12/2014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9/12/2014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9/12/2014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9/12/2014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9/12/2014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9/12/2014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9/12/2014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9/12/2014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9/12/2014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9/12/2014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9/12/2014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9/12/2014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9/12/2014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9/12/2014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9/12/2014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9/12/2014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bigdatawg.nist.gov/usecases.ph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bigdatacoursespring2014.appspot.com/cours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2.wmf"/><Relationship Id="rId7" Type="http://schemas.openxmlformats.org/officeDocument/2006/relationships/image" Target="../media/image26.jpe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notesSlide" Target="../notesSlides/notesSlide24.xml"/><Relationship Id="rId16" Type="http://schemas.openxmlformats.org/officeDocument/2006/relationships/image" Target="../media/image35.png"/><Relationship Id="rId20" Type="http://schemas.openxmlformats.org/officeDocument/2006/relationships/image" Target="../media/image39.wmf"/><Relationship Id="rId1" Type="http://schemas.openxmlformats.org/officeDocument/2006/relationships/slideLayout" Target="../slideLayouts/slideLayout6.xml"/><Relationship Id="rId6" Type="http://schemas.openxmlformats.org/officeDocument/2006/relationships/image" Target="../media/image25.wmf"/><Relationship Id="rId11" Type="http://schemas.openxmlformats.org/officeDocument/2006/relationships/image" Target="../media/image30.png"/><Relationship Id="rId5" Type="http://schemas.openxmlformats.org/officeDocument/2006/relationships/image" Target="../media/image24.jpeg"/><Relationship Id="rId15" Type="http://schemas.openxmlformats.org/officeDocument/2006/relationships/image" Target="../media/image34.png"/><Relationship Id="rId10" Type="http://schemas.openxmlformats.org/officeDocument/2006/relationships/image" Target="../media/image29.png"/><Relationship Id="rId19" Type="http://schemas.openxmlformats.org/officeDocument/2006/relationships/image" Target="../media/image38.jpeg"/><Relationship Id="rId4" Type="http://schemas.openxmlformats.org/officeDocument/2006/relationships/image" Target="../media/image23.jpeg"/><Relationship Id="rId9" Type="http://schemas.openxmlformats.org/officeDocument/2006/relationships/image" Target="../media/image28.png"/><Relationship Id="rId1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bigdatacoursespring2014.appspot.com/preview"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1339"/>
            <a:ext cx="9144000" cy="1339057"/>
          </a:xfrm>
        </p:spPr>
        <p:txBody>
          <a:bodyPr>
            <a:noAutofit/>
          </a:bodyPr>
          <a:lstStyle/>
          <a:p>
            <a:r>
              <a:rPr lang="en-US" b="1" dirty="0"/>
              <a:t>Big Data Open Source Software </a:t>
            </a:r>
            <a:br>
              <a:rPr lang="en-US" b="1" dirty="0"/>
            </a:br>
            <a:r>
              <a:rPr lang="en-US" b="1" dirty="0"/>
              <a:t>and Projects </a:t>
            </a:r>
            <a:r>
              <a:rPr lang="en-US" b="1" dirty="0" smtClean="0"/>
              <a:t/>
            </a:r>
            <a:br>
              <a:rPr lang="en-US" b="1" dirty="0" smtClean="0"/>
            </a:br>
            <a:r>
              <a:rPr lang="en-US" b="1" dirty="0"/>
              <a:t>Big Data </a:t>
            </a:r>
            <a:r>
              <a:rPr lang="en-US" b="1" dirty="0" smtClean="0"/>
              <a:t>Applications and Generalizing </a:t>
            </a:r>
            <a:r>
              <a:rPr lang="en-US" b="1" smtClean="0"/>
              <a:t>their Structure</a:t>
            </a:r>
            <a:endParaRPr lang="en-US" sz="4800" dirty="0"/>
          </a:p>
        </p:txBody>
      </p:sp>
      <p:sp>
        <p:nvSpPr>
          <p:cNvPr id="3" name="Subtitle 2"/>
          <p:cNvSpPr>
            <a:spLocks noGrp="1"/>
          </p:cNvSpPr>
          <p:nvPr>
            <p:ph type="subTitle" idx="1"/>
          </p:nvPr>
        </p:nvSpPr>
        <p:spPr>
          <a:xfrm>
            <a:off x="0" y="3528841"/>
            <a:ext cx="9144000" cy="838200"/>
          </a:xfrm>
        </p:spPr>
        <p:txBody>
          <a:bodyPr>
            <a:noAutofit/>
          </a:bodyPr>
          <a:lstStyle/>
          <a:p>
            <a:r>
              <a:rPr lang="en-US" sz="2400" b="1" dirty="0">
                <a:solidFill>
                  <a:schemeClr val="tx1">
                    <a:lumMod val="75000"/>
                    <a:lumOff val="25000"/>
                  </a:schemeClr>
                </a:solidFill>
              </a:rPr>
              <a:t>I590 Data Science Curriculum</a:t>
            </a:r>
          </a:p>
          <a:p>
            <a:r>
              <a:rPr lang="en-US" sz="2400" b="1" dirty="0">
                <a:solidFill>
                  <a:schemeClr val="tx1">
                    <a:lumMod val="75000"/>
                    <a:lumOff val="25000"/>
                  </a:schemeClr>
                </a:solidFill>
              </a:rPr>
              <a:t>August 16 2014</a:t>
            </a:r>
            <a:endParaRPr lang="it-IT" sz="2400" b="1" dirty="0">
              <a:solidFill>
                <a:schemeClr val="tx1">
                  <a:lumMod val="75000"/>
                  <a:lumOff val="25000"/>
                </a:schemeClr>
              </a:solidFill>
            </a:endParaRP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88491" y="4457860"/>
            <a:ext cx="9144000"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spTree>
    <p:extLst>
      <p:ext uri="{BB962C8B-B14F-4D97-AF65-F5344CB8AC3E}">
        <p14:creationId xmlns:p14="http://schemas.microsoft.com/office/powerpoint/2010/main" val="2026274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628"/>
            <a:ext cx="5065986" cy="1143000"/>
          </a:xfrm>
        </p:spPr>
        <p:txBody>
          <a:bodyPr>
            <a:noAutofit/>
          </a:bodyPr>
          <a:lstStyle/>
          <a:p>
            <a:r>
              <a:rPr lang="en-US" sz="3200" b="1" dirty="0" smtClean="0"/>
              <a:t>15: </a:t>
            </a:r>
            <a:r>
              <a:rPr lang="en-US" sz="3200" b="1" dirty="0"/>
              <a:t>Intelligence Data Processing and Analysis</a:t>
            </a:r>
          </a:p>
        </p:txBody>
      </p:sp>
      <p:sp>
        <p:nvSpPr>
          <p:cNvPr id="3" name="Content Placeholder 2"/>
          <p:cNvSpPr>
            <a:spLocks noGrp="1"/>
          </p:cNvSpPr>
          <p:nvPr>
            <p:ph idx="1"/>
          </p:nvPr>
        </p:nvSpPr>
        <p:spPr>
          <a:xfrm>
            <a:off x="0" y="1047138"/>
            <a:ext cx="9048750" cy="5236117"/>
          </a:xfrm>
        </p:spPr>
        <p:txBody>
          <a:bodyPr>
            <a:normAutofit/>
          </a:bodyPr>
          <a:lstStyle/>
          <a:p>
            <a:r>
              <a:rPr lang="en-US" sz="1800" b="1" dirty="0">
                <a:solidFill>
                  <a:srgbClr val="FF0000"/>
                </a:solidFill>
              </a:rPr>
              <a:t>Application:</a:t>
            </a:r>
            <a:r>
              <a:rPr lang="en-US" sz="1800" dirty="0"/>
              <a:t> Allow Intelligence Analysts to a) Identify </a:t>
            </a:r>
            <a:r>
              <a:rPr lang="en-US" sz="1800" dirty="0" smtClean="0"/>
              <a:t>relationships</a:t>
            </a:r>
            <a:br>
              <a:rPr lang="en-US" sz="1800" dirty="0" smtClean="0"/>
            </a:br>
            <a:r>
              <a:rPr lang="en-US" sz="1800" dirty="0" smtClean="0"/>
              <a:t> </a:t>
            </a:r>
            <a:r>
              <a:rPr lang="en-US" sz="1800" dirty="0"/>
              <a:t>between entities (people, organizations, places, equipment) b) Spot trends in sentiment or intent for either general population or leadership group (state, non-state actors) c) Find location of and possibly timing of hostile actions (including implantation of IEDs) d) Track the location and actions of (potentially) hostile actors e) Ability to reason against and derive knowledge from diverse, disconnected, and frequently unstructured (e.g. text) data sources f) Ability to process data close to the point of collection and allow data to be shared easily to/from individual soldiers, forward deployed units, and senior leadership in garrison</a:t>
            </a:r>
            <a:r>
              <a:rPr lang="en-US" sz="1800" dirty="0" smtClean="0"/>
              <a:t>.</a:t>
            </a:r>
          </a:p>
          <a:p>
            <a:r>
              <a:rPr lang="en-US" sz="1800" b="1" dirty="0" smtClean="0">
                <a:solidFill>
                  <a:srgbClr val="FF0000"/>
                </a:solidFill>
              </a:rPr>
              <a:t>Current </a:t>
            </a:r>
            <a:r>
              <a:rPr lang="en-US" sz="1800" b="1" dirty="0">
                <a:solidFill>
                  <a:srgbClr val="FF0000"/>
                </a:solidFill>
              </a:rPr>
              <a:t>Approach:</a:t>
            </a:r>
            <a:r>
              <a:rPr lang="en-US" sz="1800" dirty="0"/>
              <a:t>  Software includes Hadoop, </a:t>
            </a:r>
            <a:r>
              <a:rPr lang="en-US" sz="1800" dirty="0" err="1"/>
              <a:t>Accumulo</a:t>
            </a:r>
            <a:r>
              <a:rPr lang="en-US" sz="1800" dirty="0"/>
              <a:t> (Big Table), </a:t>
            </a:r>
            <a:r>
              <a:rPr lang="en-US" sz="1800" dirty="0" err="1"/>
              <a:t>Solr</a:t>
            </a:r>
            <a:r>
              <a:rPr lang="en-US" sz="1800" dirty="0"/>
              <a:t>, Natural Language Processing, Puppet (for deployment and security) and Storm running on medium size clusters. Data size in 10s of Terabytes to 100s of Petabytes with Imagery intelligence device gathering petabyte in a few hours.  Dismounted warfighters would have at most 1-100s of Gigabytes (typically handheld data storage).</a:t>
            </a:r>
            <a:endParaRPr lang="en-US" sz="1800" dirty="0" smtClean="0"/>
          </a:p>
          <a:p>
            <a:r>
              <a:rPr lang="en-US" sz="1800" b="1" dirty="0" smtClean="0">
                <a:solidFill>
                  <a:srgbClr val="FF0000"/>
                </a:solidFill>
              </a:rPr>
              <a:t>Futures:</a:t>
            </a:r>
            <a:r>
              <a:rPr lang="en-US" sz="1800" dirty="0"/>
              <a:t> Data currently exists in disparate silos which must be accessible through a semantically integrated data space. Wide variety of data types, sources, structures, and quality which will span domains and requires integrated search and reasoning. Most critical data is either unstructured or imagery/video which requires significant processing to extract entities and information. Network quality, Provenance and security essential.</a:t>
            </a:r>
          </a:p>
        </p:txBody>
      </p:sp>
      <p:sp>
        <p:nvSpPr>
          <p:cNvPr id="7" name="Rectangle 6"/>
          <p:cNvSpPr/>
          <p:nvPr/>
        </p:nvSpPr>
        <p:spPr>
          <a:xfrm>
            <a:off x="0" y="6442920"/>
            <a:ext cx="4014945" cy="369332"/>
          </a:xfrm>
          <a:prstGeom prst="rect">
            <a:avLst/>
          </a:prstGeom>
          <a:solidFill>
            <a:schemeClr val="bg2">
              <a:lumMod val="60000"/>
              <a:lumOff val="40000"/>
            </a:schemeClr>
          </a:solidFill>
        </p:spPr>
        <p:txBody>
          <a:bodyPr wrap="none">
            <a:spAutoFit/>
          </a:bodyPr>
          <a:lstStyle/>
          <a:p>
            <a:r>
              <a:rPr lang="en-US" dirty="0" smtClean="0">
                <a:solidFill>
                  <a:srgbClr val="006BB5"/>
                </a:solidFill>
              </a:rPr>
              <a:t>GIS</a:t>
            </a:r>
            <a:r>
              <a:rPr lang="en-US" dirty="0">
                <a:solidFill>
                  <a:srgbClr val="006BB5"/>
                </a:solidFill>
              </a:rPr>
              <a:t>, MR, </a:t>
            </a:r>
            <a:r>
              <a:rPr lang="en-US" dirty="0" err="1">
                <a:solidFill>
                  <a:srgbClr val="006BB5"/>
                </a:solidFill>
              </a:rPr>
              <a:t>MRIter</a:t>
            </a:r>
            <a:r>
              <a:rPr lang="en-US" dirty="0" smtClean="0">
                <a:solidFill>
                  <a:srgbClr val="006BB5"/>
                </a:solidFill>
              </a:rPr>
              <a:t>?, Classification, Fusion</a:t>
            </a:r>
            <a:endParaRPr lang="en-US" dirty="0">
              <a:solidFill>
                <a:srgbClr val="006BB5"/>
              </a:solidFill>
            </a:endParaRPr>
          </a:p>
        </p:txBody>
      </p:sp>
      <p:sp>
        <p:nvSpPr>
          <p:cNvPr id="8" name="Rectangle 7"/>
          <p:cNvSpPr/>
          <p:nvPr/>
        </p:nvSpPr>
        <p:spPr>
          <a:xfrm>
            <a:off x="3723360" y="6442920"/>
            <a:ext cx="5241307" cy="369332"/>
          </a:xfrm>
          <a:prstGeom prst="rect">
            <a:avLst/>
          </a:prstGeom>
          <a:solidFill>
            <a:schemeClr val="bg2">
              <a:lumMod val="60000"/>
              <a:lumOff val="40000"/>
            </a:schemeClr>
          </a:solidFill>
        </p:spPr>
        <p:txBody>
          <a:bodyPr wrap="none">
            <a:spAutoFit/>
          </a:bodyPr>
          <a:lstStyle/>
          <a:p>
            <a:r>
              <a:rPr lang="en-US" dirty="0" smtClean="0">
                <a:solidFill>
                  <a:srgbClr val="7030A0"/>
                </a:solidFill>
              </a:rPr>
              <a:t>Parallelism </a:t>
            </a:r>
            <a:r>
              <a:rPr lang="en-US" dirty="0">
                <a:solidFill>
                  <a:srgbClr val="7030A0"/>
                </a:solidFill>
              </a:rPr>
              <a:t>over Sensors and people accessing data</a:t>
            </a:r>
          </a:p>
        </p:txBody>
      </p:sp>
      <p:sp>
        <p:nvSpPr>
          <p:cNvPr id="9" name="Rectangle 8"/>
          <p:cNvSpPr/>
          <p:nvPr/>
        </p:nvSpPr>
        <p:spPr>
          <a:xfrm>
            <a:off x="7865413" y="6149950"/>
            <a:ext cx="1183337" cy="369332"/>
          </a:xfrm>
          <a:prstGeom prst="rect">
            <a:avLst/>
          </a:prstGeom>
          <a:solidFill>
            <a:schemeClr val="bg2">
              <a:lumMod val="60000"/>
              <a:lumOff val="40000"/>
            </a:schemeClr>
          </a:solidFill>
        </p:spPr>
        <p:txBody>
          <a:bodyPr wrap="none">
            <a:spAutoFit/>
          </a:bodyPr>
          <a:lstStyle/>
          <a:p>
            <a:r>
              <a:rPr lang="en-US" dirty="0" smtClean="0">
                <a:solidFill>
                  <a:schemeClr val="accent3">
                    <a:lumMod val="50000"/>
                  </a:schemeClr>
                </a:solidFill>
              </a:rPr>
              <a:t>Streaming</a:t>
            </a:r>
            <a:endParaRPr lang="en-US" dirty="0">
              <a:solidFill>
                <a:schemeClr val="accent3">
                  <a:lumMod val="50000"/>
                </a:schemeClr>
              </a:solidFill>
            </a:endParaRPr>
          </a:p>
        </p:txBody>
      </p:sp>
      <p:sp>
        <p:nvSpPr>
          <p:cNvPr id="10" name="Rounded Rectangle 9"/>
          <p:cNvSpPr/>
          <p:nvPr/>
        </p:nvSpPr>
        <p:spPr>
          <a:xfrm>
            <a:off x="4619625" y="587154"/>
            <a:ext cx="1049312" cy="4086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Defense</a:t>
            </a:r>
            <a:endParaRPr lang="en-US" b="1" dirty="0">
              <a:solidFill>
                <a:schemeClr val="tx1"/>
              </a:solidFill>
            </a:endParaRPr>
          </a:p>
        </p:txBody>
      </p:sp>
    </p:spTree>
    <p:extLst>
      <p:ext uri="{BB962C8B-B14F-4D97-AF65-F5344CB8AC3E}">
        <p14:creationId xmlns:p14="http://schemas.microsoft.com/office/powerpoint/2010/main" val="1789331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918" y="112109"/>
            <a:ext cx="4607503" cy="956295"/>
          </a:xfrm>
        </p:spPr>
        <p:txBody>
          <a:bodyPr>
            <a:noAutofit/>
          </a:bodyPr>
          <a:lstStyle/>
          <a:p>
            <a:r>
              <a:rPr lang="en-US" sz="2800" b="1" dirty="0" smtClean="0"/>
              <a:t>17:</a:t>
            </a:r>
            <a:r>
              <a:rPr lang="en-US" sz="2800" b="1" dirty="0"/>
              <a:t>Pathology Imaging</a:t>
            </a:r>
            <a:r>
              <a:rPr lang="en-US" sz="2800" b="1" dirty="0" smtClean="0"/>
              <a:t>/</a:t>
            </a:r>
            <a:br>
              <a:rPr lang="en-US" sz="2800" b="1" dirty="0" smtClean="0"/>
            </a:br>
            <a:r>
              <a:rPr lang="en-US" sz="2800" b="1" dirty="0" smtClean="0"/>
              <a:t> Digital Pathology I</a:t>
            </a:r>
            <a:endParaRPr lang="en-US" sz="2800" b="1" dirty="0"/>
          </a:p>
        </p:txBody>
      </p:sp>
      <p:sp>
        <p:nvSpPr>
          <p:cNvPr id="3" name="Content Placeholder 2"/>
          <p:cNvSpPr>
            <a:spLocks noGrp="1"/>
          </p:cNvSpPr>
          <p:nvPr>
            <p:ph idx="1"/>
          </p:nvPr>
        </p:nvSpPr>
        <p:spPr>
          <a:xfrm>
            <a:off x="95250" y="944962"/>
            <a:ext cx="9048750" cy="2693387"/>
          </a:xfrm>
        </p:spPr>
        <p:txBody>
          <a:bodyPr>
            <a:normAutofit/>
          </a:bodyPr>
          <a:lstStyle/>
          <a:p>
            <a:r>
              <a:rPr lang="en-US" sz="2000" b="1" dirty="0">
                <a:solidFill>
                  <a:srgbClr val="FF0000"/>
                </a:solidFill>
              </a:rPr>
              <a:t>Application:</a:t>
            </a:r>
            <a:r>
              <a:rPr lang="en-US" sz="2000" dirty="0"/>
              <a:t> Digital pathology imaging is an emerging field </a:t>
            </a:r>
            <a:r>
              <a:rPr lang="en-US" sz="2000" dirty="0" smtClean="0"/>
              <a:t/>
            </a:r>
            <a:br>
              <a:rPr lang="en-US" sz="2000" dirty="0" smtClean="0"/>
            </a:br>
            <a:r>
              <a:rPr lang="en-US" sz="2000" dirty="0" smtClean="0"/>
              <a:t>where </a:t>
            </a:r>
            <a:r>
              <a:rPr lang="en-US" sz="2000" dirty="0"/>
              <a:t>examination of high resolution images of tissue </a:t>
            </a:r>
            <a:r>
              <a:rPr lang="en-US" sz="2000" dirty="0" smtClean="0"/>
              <a:t/>
            </a:r>
            <a:br>
              <a:rPr lang="en-US" sz="2000" dirty="0" smtClean="0"/>
            </a:br>
            <a:r>
              <a:rPr lang="en-US" sz="2000" dirty="0" smtClean="0"/>
              <a:t>specimens </a:t>
            </a:r>
            <a:r>
              <a:rPr lang="en-US" sz="2000" dirty="0"/>
              <a:t>enables novel and more effective ways for disease diagnosis. Pathology image analysis segments massive (millions per image) spatial objects such as nuclei and blood vessels, represented with their boundaries, along with many extracted image features from these objects. The derived information is used for many complex queries and analytics to support biomedical research and clinical diagnosis. </a:t>
            </a:r>
            <a:endParaRPr lang="en-US" sz="2000" dirty="0" smtClean="0"/>
          </a:p>
        </p:txBody>
      </p:sp>
      <p:sp>
        <p:nvSpPr>
          <p:cNvPr id="5" name="Slide Number Placeholder 4"/>
          <p:cNvSpPr>
            <a:spLocks noGrp="1"/>
          </p:cNvSpPr>
          <p:nvPr>
            <p:ph type="sldNum" sz="quarter" idx="12"/>
          </p:nvPr>
        </p:nvSpPr>
        <p:spPr/>
        <p:txBody>
          <a:bodyPr/>
          <a:lstStyle/>
          <a:p>
            <a:fld id="{C4B85148-DB98-4269-ACE6-2DF49F9918C9}" type="slidenum">
              <a:rPr lang="en-US" smtClean="0"/>
              <a:pPr/>
              <a:t>11</a:t>
            </a:fld>
            <a:endParaRPr lang="en-US" dirty="0"/>
          </a:p>
        </p:txBody>
      </p:sp>
      <p:sp>
        <p:nvSpPr>
          <p:cNvPr id="7" name="Rounded Rectangle 6"/>
          <p:cNvSpPr/>
          <p:nvPr/>
        </p:nvSpPr>
        <p:spPr>
          <a:xfrm>
            <a:off x="0" y="131049"/>
            <a:ext cx="1648917"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Healthcare</a:t>
            </a:r>
          </a:p>
          <a:p>
            <a:pPr algn="ctr"/>
            <a:r>
              <a:rPr lang="en-US" b="1" dirty="0" smtClean="0">
                <a:solidFill>
                  <a:schemeClr val="tx1"/>
                </a:solidFill>
              </a:rPr>
              <a:t>Life Sciences</a:t>
            </a:r>
            <a:endParaRPr lang="en-US" b="1" dirty="0">
              <a:solidFill>
                <a:schemeClr val="tx1"/>
              </a:solidFill>
            </a:endParaRP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539644" y="3489110"/>
            <a:ext cx="7555046" cy="2966872"/>
          </a:xfrm>
          <a:prstGeom prst="rect">
            <a:avLst/>
          </a:prstGeom>
          <a:noFill/>
        </p:spPr>
      </p:pic>
      <p:sp>
        <p:nvSpPr>
          <p:cNvPr id="9" name="Rectangle 8"/>
          <p:cNvSpPr/>
          <p:nvPr/>
        </p:nvSpPr>
        <p:spPr>
          <a:xfrm>
            <a:off x="539644" y="6434994"/>
            <a:ext cx="3010990" cy="369332"/>
          </a:xfrm>
          <a:prstGeom prst="rect">
            <a:avLst/>
          </a:prstGeom>
          <a:solidFill>
            <a:schemeClr val="bg2">
              <a:lumMod val="60000"/>
              <a:lumOff val="40000"/>
            </a:schemeClr>
          </a:solidFill>
        </p:spPr>
        <p:txBody>
          <a:bodyPr wrap="square">
            <a:spAutoFit/>
          </a:bodyPr>
          <a:lstStyle/>
          <a:p>
            <a:r>
              <a:rPr lang="en-US" dirty="0">
                <a:solidFill>
                  <a:srgbClr val="006BB5"/>
                </a:solidFill>
              </a:rPr>
              <a:t>MR, </a:t>
            </a:r>
            <a:r>
              <a:rPr lang="en-US" dirty="0" err="1">
                <a:solidFill>
                  <a:srgbClr val="006BB5"/>
                </a:solidFill>
              </a:rPr>
              <a:t>MRIter</a:t>
            </a:r>
            <a:r>
              <a:rPr lang="en-US" dirty="0">
                <a:solidFill>
                  <a:srgbClr val="006BB5"/>
                </a:solidFill>
              </a:rPr>
              <a:t>, PP, Classification</a:t>
            </a:r>
          </a:p>
        </p:txBody>
      </p:sp>
      <p:sp>
        <p:nvSpPr>
          <p:cNvPr id="10" name="Rectangle 9"/>
          <p:cNvSpPr/>
          <p:nvPr/>
        </p:nvSpPr>
        <p:spPr>
          <a:xfrm>
            <a:off x="4795178" y="6429631"/>
            <a:ext cx="2512166" cy="369332"/>
          </a:xfrm>
          <a:prstGeom prst="rect">
            <a:avLst/>
          </a:prstGeom>
          <a:solidFill>
            <a:schemeClr val="bg2">
              <a:lumMod val="60000"/>
              <a:lumOff val="40000"/>
            </a:schemeClr>
          </a:solidFill>
        </p:spPr>
        <p:txBody>
          <a:bodyPr wrap="square">
            <a:spAutoFit/>
          </a:bodyPr>
          <a:lstStyle/>
          <a:p>
            <a:r>
              <a:rPr lang="en-US" dirty="0" smtClean="0">
                <a:solidFill>
                  <a:srgbClr val="7030A0"/>
                </a:solidFill>
              </a:rPr>
              <a:t>Parallelism </a:t>
            </a:r>
            <a:r>
              <a:rPr lang="en-US" dirty="0">
                <a:solidFill>
                  <a:srgbClr val="7030A0"/>
                </a:solidFill>
              </a:rPr>
              <a:t>over </a:t>
            </a:r>
            <a:r>
              <a:rPr lang="en-US" dirty="0" smtClean="0">
                <a:solidFill>
                  <a:srgbClr val="7030A0"/>
                </a:solidFill>
              </a:rPr>
              <a:t>Images</a:t>
            </a:r>
            <a:endParaRPr lang="en-US" dirty="0">
              <a:solidFill>
                <a:srgbClr val="7030A0"/>
              </a:solidFill>
            </a:endParaRPr>
          </a:p>
        </p:txBody>
      </p:sp>
      <p:sp>
        <p:nvSpPr>
          <p:cNvPr id="11" name="Rectangle 10"/>
          <p:cNvSpPr/>
          <p:nvPr/>
        </p:nvSpPr>
        <p:spPr>
          <a:xfrm>
            <a:off x="3550634" y="6429631"/>
            <a:ext cx="1244544" cy="369332"/>
          </a:xfrm>
          <a:prstGeom prst="rect">
            <a:avLst/>
          </a:prstGeom>
          <a:solidFill>
            <a:schemeClr val="bg2">
              <a:lumMod val="60000"/>
              <a:lumOff val="40000"/>
            </a:schemeClr>
          </a:solidFill>
        </p:spPr>
        <p:txBody>
          <a:bodyPr wrap="square">
            <a:spAutoFit/>
          </a:bodyPr>
          <a:lstStyle/>
          <a:p>
            <a:r>
              <a:rPr lang="en-US" dirty="0" smtClean="0">
                <a:solidFill>
                  <a:schemeClr val="accent3">
                    <a:lumMod val="50000"/>
                  </a:schemeClr>
                </a:solidFill>
              </a:rPr>
              <a:t>Streaming</a:t>
            </a:r>
            <a:endParaRPr lang="en-US" dirty="0">
              <a:solidFill>
                <a:schemeClr val="accent3">
                  <a:lumMod val="50000"/>
                </a:schemeClr>
              </a:solidFill>
            </a:endParaRPr>
          </a:p>
        </p:txBody>
      </p:sp>
    </p:spTree>
    <p:extLst>
      <p:ext uri="{BB962C8B-B14F-4D97-AF65-F5344CB8AC3E}">
        <p14:creationId xmlns:p14="http://schemas.microsoft.com/office/powerpoint/2010/main" val="2531353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473" y="1"/>
            <a:ext cx="3774483" cy="953728"/>
          </a:xfrm>
        </p:spPr>
        <p:txBody>
          <a:bodyPr>
            <a:noAutofit/>
          </a:bodyPr>
          <a:lstStyle/>
          <a:p>
            <a:r>
              <a:rPr lang="en-US" sz="2400" b="1" dirty="0" smtClean="0"/>
              <a:t>17:</a:t>
            </a:r>
            <a:r>
              <a:rPr lang="en-US" sz="2400" b="1" dirty="0"/>
              <a:t>Pathology Imaging</a:t>
            </a:r>
            <a:r>
              <a:rPr lang="en-US" sz="2400" b="1" dirty="0" smtClean="0"/>
              <a:t>/ Digital Pathology II</a:t>
            </a:r>
            <a:endParaRPr lang="en-US" sz="2400" b="1" dirty="0"/>
          </a:p>
        </p:txBody>
      </p:sp>
      <p:sp>
        <p:nvSpPr>
          <p:cNvPr id="3" name="Content Placeholder 2"/>
          <p:cNvSpPr>
            <a:spLocks noGrp="1"/>
          </p:cNvSpPr>
          <p:nvPr>
            <p:ph idx="1"/>
          </p:nvPr>
        </p:nvSpPr>
        <p:spPr>
          <a:xfrm>
            <a:off x="-78922" y="838391"/>
            <a:ext cx="9222921" cy="1512247"/>
          </a:xfrm>
        </p:spPr>
        <p:txBody>
          <a:bodyPr>
            <a:noAutofit/>
          </a:bodyPr>
          <a:lstStyle/>
          <a:p>
            <a:r>
              <a:rPr lang="en-US" sz="1900" b="1" dirty="0" smtClean="0">
                <a:solidFill>
                  <a:srgbClr val="FF0000"/>
                </a:solidFill>
              </a:rPr>
              <a:t>Current </a:t>
            </a:r>
            <a:r>
              <a:rPr lang="en-US" sz="1900" b="1" dirty="0">
                <a:solidFill>
                  <a:srgbClr val="FF0000"/>
                </a:solidFill>
              </a:rPr>
              <a:t>Approach:</a:t>
            </a:r>
            <a:r>
              <a:rPr lang="en-US" sz="1900" dirty="0"/>
              <a:t> 1GB raw image data + 1.5GB analytical </a:t>
            </a:r>
            <a:r>
              <a:rPr lang="en-US" sz="1900" dirty="0" smtClean="0"/>
              <a:t/>
            </a:r>
            <a:br>
              <a:rPr lang="en-US" sz="1900" dirty="0" smtClean="0"/>
            </a:br>
            <a:r>
              <a:rPr lang="en-US" sz="1900" dirty="0" smtClean="0"/>
              <a:t>results </a:t>
            </a:r>
            <a:r>
              <a:rPr lang="en-US" sz="1900" dirty="0"/>
              <a:t>per 2D image. MPI for image analysis; MapReduce + </a:t>
            </a:r>
            <a:r>
              <a:rPr lang="en-US" sz="1900" dirty="0" smtClean="0"/>
              <a:t/>
            </a:r>
            <a:br>
              <a:rPr lang="en-US" sz="1900" dirty="0" smtClean="0"/>
            </a:br>
            <a:r>
              <a:rPr lang="en-US" sz="1900" dirty="0" smtClean="0"/>
              <a:t>Hive </a:t>
            </a:r>
            <a:r>
              <a:rPr lang="en-US" sz="1900" dirty="0"/>
              <a:t>with spatial extension on supercomputers and clouds. GPU’s used effectively. Figure </a:t>
            </a:r>
            <a:r>
              <a:rPr lang="en-US" sz="1900" dirty="0" smtClean="0"/>
              <a:t>below shows the </a:t>
            </a:r>
            <a:r>
              <a:rPr lang="en-US" sz="1900" dirty="0"/>
              <a:t>architecture of Hadoop-GIS, a spatial data warehousing system over MapReduce to support spatial analytics for analytical pathology imaging</a:t>
            </a:r>
            <a:r>
              <a:rPr lang="en-US" sz="1900" dirty="0" smtClean="0"/>
              <a:t>.</a:t>
            </a:r>
          </a:p>
        </p:txBody>
      </p:sp>
      <p:sp>
        <p:nvSpPr>
          <p:cNvPr id="5" name="Slide Number Placeholder 4"/>
          <p:cNvSpPr>
            <a:spLocks noGrp="1"/>
          </p:cNvSpPr>
          <p:nvPr>
            <p:ph type="sldNum" sz="quarter" idx="12"/>
          </p:nvPr>
        </p:nvSpPr>
        <p:spPr/>
        <p:txBody>
          <a:bodyPr/>
          <a:lstStyle/>
          <a:p>
            <a:fld id="{C4B85148-DB98-4269-ACE6-2DF49F9918C9}" type="slidenum">
              <a:rPr lang="en-US" smtClean="0"/>
              <a:pPr/>
              <a:t>12</a:t>
            </a:fld>
            <a:endParaRPr lang="en-US" dirty="0"/>
          </a:p>
        </p:txBody>
      </p:sp>
      <p:sp>
        <p:nvSpPr>
          <p:cNvPr id="7" name="Rounded Rectangle 6"/>
          <p:cNvSpPr/>
          <p:nvPr/>
        </p:nvSpPr>
        <p:spPr>
          <a:xfrm>
            <a:off x="0" y="59920"/>
            <a:ext cx="1648917"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Healthcare</a:t>
            </a:r>
          </a:p>
          <a:p>
            <a:pPr algn="ctr"/>
            <a:r>
              <a:rPr lang="en-US" b="1" dirty="0" smtClean="0">
                <a:solidFill>
                  <a:schemeClr val="tx1"/>
                </a:solidFill>
              </a:rPr>
              <a:t>Life Sciences</a:t>
            </a:r>
            <a:endParaRPr lang="en-US" b="1" dirty="0">
              <a:solidFill>
                <a:schemeClr val="tx1"/>
              </a:solidFill>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473749" y="2350638"/>
            <a:ext cx="5591330" cy="3682546"/>
          </a:xfrm>
          <a:prstGeom prst="rect">
            <a:avLst/>
          </a:prstGeom>
          <a:noFill/>
        </p:spPr>
      </p:pic>
      <p:sp>
        <p:nvSpPr>
          <p:cNvPr id="8" name="Content Placeholder 2"/>
          <p:cNvSpPr txBox="1">
            <a:spLocks/>
          </p:cNvSpPr>
          <p:nvPr/>
        </p:nvSpPr>
        <p:spPr>
          <a:xfrm>
            <a:off x="0" y="2550353"/>
            <a:ext cx="3610947" cy="3161165"/>
          </a:xfrm>
          <a:prstGeom prst="rect">
            <a:avLst/>
          </a:prstGeom>
        </p:spPr>
        <p:txBody>
          <a:bodyPr vert="horz" lIns="0" tIns="0" rIns="0" bIns="0" rtlCol="0">
            <a:noAutofit/>
          </a:bodyPr>
          <a:lstStyle>
            <a:lvl1pPr marL="231775" indent="-231775" algn="l" defTabSz="914400" rtl="0" eaLnBrk="1" latinLnBrk="0" hangingPunct="1">
              <a:spcBef>
                <a:spcPct val="20000"/>
              </a:spcBef>
              <a:buClr>
                <a:schemeClr val="tx2"/>
              </a:buClr>
              <a:buFont typeface="Arial"/>
              <a:buChar char="•"/>
              <a:defRPr lang="en-US" sz="2200" kern="120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2000" kern="1200">
                <a:solidFill>
                  <a:schemeClr val="tx1"/>
                </a:solidFill>
                <a:latin typeface="Franklin Gothic Medium"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800" kern="1200">
                <a:solidFill>
                  <a:schemeClr val="tx1"/>
                </a:solidFill>
                <a:latin typeface="Franklin Gothic Medium" pitchFamily="34" charset="0"/>
                <a:ea typeface="+mn-ea"/>
                <a:cs typeface="Arial" pitchFamily="34" charset="0"/>
              </a:defRPr>
            </a:lvl3pPr>
            <a:lvl4pPr marL="1200150" indent="-171450" algn="l" defTabSz="914400" rtl="0" eaLnBrk="1" latinLnBrk="0" hangingPunct="1">
              <a:spcBef>
                <a:spcPct val="20000"/>
              </a:spcBef>
              <a:buClr>
                <a:schemeClr val="bg1">
                  <a:lumMod val="75000"/>
                </a:schemeClr>
              </a:buClr>
              <a:buFont typeface="Arial" pitchFamily="34" charset="0"/>
              <a:buChar char="–"/>
              <a:defRPr sz="1600" kern="1200">
                <a:solidFill>
                  <a:schemeClr val="tx1"/>
                </a:solidFill>
                <a:latin typeface="Franklin Gothic Medium"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dirty="0" smtClean="0">
                <a:solidFill>
                  <a:srgbClr val="FF0000"/>
                </a:solidFill>
              </a:rPr>
              <a:t>Futures:</a:t>
            </a:r>
            <a:r>
              <a:rPr lang="en-US" sz="1600" dirty="0" smtClean="0"/>
              <a:t> Recently, 3D pathology imaging is made possible through 3D laser technologies or serially sectioning hundreds of tissue sections onto slides and scanning them into digital images. Segmenting 3D </a:t>
            </a:r>
            <a:r>
              <a:rPr lang="en-US" sz="1600" dirty="0" err="1" smtClean="0"/>
              <a:t>microanatomic</a:t>
            </a:r>
            <a:r>
              <a:rPr lang="en-US" sz="1600" dirty="0" smtClean="0"/>
              <a:t> objects from registered serial images could produce tens of millions of 3D objects from a single image. This provides a deep “map” of human tissues for next generation diagnosis. 1TB raw image data + 1TB analytical results per 3D image and 1PB data per moderated hospital per year.</a:t>
            </a:r>
            <a:endParaRPr lang="en-US" sz="1600" dirty="0"/>
          </a:p>
        </p:txBody>
      </p:sp>
      <p:sp>
        <p:nvSpPr>
          <p:cNvPr id="4" name="TextBox 3"/>
          <p:cNvSpPr txBox="1"/>
          <p:nvPr/>
        </p:nvSpPr>
        <p:spPr>
          <a:xfrm>
            <a:off x="1923331" y="6033184"/>
            <a:ext cx="7046498" cy="646331"/>
          </a:xfrm>
          <a:prstGeom prst="rect">
            <a:avLst/>
          </a:prstGeom>
          <a:noFill/>
          <a:ln>
            <a:solidFill>
              <a:schemeClr val="tx1"/>
            </a:solidFill>
          </a:ln>
        </p:spPr>
        <p:txBody>
          <a:bodyPr wrap="square" rtlCol="0">
            <a:spAutoFit/>
          </a:bodyPr>
          <a:lstStyle/>
          <a:p>
            <a:r>
              <a:rPr lang="en-US" dirty="0"/>
              <a:t>Architecture of Hadoop-GIS, a spatial data warehousing system over MapReduce to support spatial analytics for analytical pathology imaging</a:t>
            </a:r>
          </a:p>
        </p:txBody>
      </p:sp>
    </p:spTree>
    <p:extLst>
      <p:ext uri="{BB962C8B-B14F-4D97-AF65-F5344CB8AC3E}">
        <p14:creationId xmlns:p14="http://schemas.microsoft.com/office/powerpoint/2010/main" val="857197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37"/>
            <a:ext cx="6423765" cy="700980"/>
          </a:xfrm>
        </p:spPr>
        <p:txBody>
          <a:bodyPr>
            <a:noAutofit/>
          </a:bodyPr>
          <a:lstStyle/>
          <a:p>
            <a:r>
              <a:rPr lang="en-US" sz="3600" b="1" dirty="0" smtClean="0"/>
              <a:t>26: Large-scale </a:t>
            </a:r>
            <a:r>
              <a:rPr lang="en-US" sz="3600" b="1" dirty="0"/>
              <a:t>Deep Learning</a:t>
            </a:r>
          </a:p>
        </p:txBody>
      </p:sp>
      <p:sp>
        <p:nvSpPr>
          <p:cNvPr id="3" name="Content Placeholder 2"/>
          <p:cNvSpPr>
            <a:spLocks noGrp="1"/>
          </p:cNvSpPr>
          <p:nvPr>
            <p:ph idx="1"/>
          </p:nvPr>
        </p:nvSpPr>
        <p:spPr>
          <a:xfrm>
            <a:off x="-25520" y="529509"/>
            <a:ext cx="9048750" cy="3141766"/>
          </a:xfrm>
        </p:spPr>
        <p:txBody>
          <a:bodyPr>
            <a:noAutofit/>
          </a:bodyPr>
          <a:lstStyle/>
          <a:p>
            <a:r>
              <a:rPr lang="en-US" sz="1700" b="1" dirty="0">
                <a:solidFill>
                  <a:srgbClr val="FF0000"/>
                </a:solidFill>
              </a:rPr>
              <a:t>Application: </a:t>
            </a:r>
            <a:r>
              <a:rPr lang="en-US" sz="1700" dirty="0" smtClean="0"/>
              <a:t>Large </a:t>
            </a:r>
            <a:r>
              <a:rPr lang="en-US" sz="1700" dirty="0"/>
              <a:t>models (e.g., neural networks with more neurons </a:t>
            </a:r>
            <a:br>
              <a:rPr lang="en-US" sz="1700" dirty="0"/>
            </a:br>
            <a:r>
              <a:rPr lang="en-US" sz="1700" dirty="0" smtClean="0"/>
              <a:t>and </a:t>
            </a:r>
            <a:r>
              <a:rPr lang="en-US" sz="1700" dirty="0"/>
              <a:t>connections) combined with large datasets are increasingly the </a:t>
            </a:r>
            <a:br>
              <a:rPr lang="en-US" sz="1700" dirty="0"/>
            </a:br>
            <a:r>
              <a:rPr lang="en-US" sz="1700" dirty="0" smtClean="0"/>
              <a:t>top </a:t>
            </a:r>
            <a:r>
              <a:rPr lang="en-US" sz="1700" dirty="0"/>
              <a:t>performers in benchmark tasks for vision, speech, and Natural </a:t>
            </a:r>
            <a:r>
              <a:rPr lang="en-US" sz="1700" dirty="0" smtClean="0"/>
              <a:t/>
            </a:r>
            <a:br>
              <a:rPr lang="en-US" sz="1700" dirty="0" smtClean="0"/>
            </a:br>
            <a:r>
              <a:rPr lang="en-US" sz="1700" dirty="0" smtClean="0"/>
              <a:t>Language </a:t>
            </a:r>
            <a:r>
              <a:rPr lang="en-US" sz="1700" dirty="0"/>
              <a:t>Processing. One needs to train a deep neural network from a large (&gt;&gt;1TB) corpus of data (typically imagery, video, audio, or text).  Such training procedures often require customization of the neural network architecture, learning criteria, and dataset pre-processing.  In addition to the computational expense demanded by the learning algorithms, the need for rapid prototyping and ease of development is extremely high</a:t>
            </a:r>
            <a:r>
              <a:rPr lang="en-US" sz="1700" dirty="0" smtClean="0"/>
              <a:t>.</a:t>
            </a:r>
          </a:p>
          <a:p>
            <a:r>
              <a:rPr lang="en-US" sz="1700" b="1" dirty="0" smtClean="0">
                <a:solidFill>
                  <a:srgbClr val="FF0000"/>
                </a:solidFill>
              </a:rPr>
              <a:t>Current </a:t>
            </a:r>
            <a:r>
              <a:rPr lang="en-US" sz="1700" b="1" dirty="0">
                <a:solidFill>
                  <a:srgbClr val="FF0000"/>
                </a:solidFill>
              </a:rPr>
              <a:t>Approach: </a:t>
            </a:r>
            <a:r>
              <a:rPr lang="en-US" sz="1700" dirty="0"/>
              <a:t>The</a:t>
            </a:r>
            <a:r>
              <a:rPr lang="en-US" sz="1700" b="1" dirty="0"/>
              <a:t> </a:t>
            </a:r>
            <a:r>
              <a:rPr lang="en-US" sz="1700" dirty="0"/>
              <a:t>largest applications so far are to image recognition and scientific studies of unsupervised learning with 10 million images and up to 11 billion parameters on a 64 GPU HPC Infiniband cluster. Both supervised (using existing classified images) and unsupervised </a:t>
            </a:r>
            <a:r>
              <a:rPr lang="en-US" sz="1700" dirty="0" smtClean="0"/>
              <a:t>applications</a:t>
            </a:r>
            <a:endParaRPr lang="en-US" sz="1700" b="1" dirty="0" smtClean="0">
              <a:solidFill>
                <a:srgbClr val="FF0000"/>
              </a:solidFill>
            </a:endParaRP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13</a:t>
            </a:fld>
            <a:endParaRPr lang="en-US" dirty="0">
              <a:solidFill>
                <a:prstClr val="black"/>
              </a:solidFill>
            </a:endParaRPr>
          </a:p>
        </p:txBody>
      </p:sp>
      <p:sp>
        <p:nvSpPr>
          <p:cNvPr id="7" name="Rounded Rectangle 6"/>
          <p:cNvSpPr/>
          <p:nvPr/>
        </p:nvSpPr>
        <p:spPr>
          <a:xfrm>
            <a:off x="5250356" y="6060608"/>
            <a:ext cx="3772874"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914400"/>
            <a:r>
              <a:rPr lang="en-US" b="1" dirty="0" smtClean="0">
                <a:solidFill>
                  <a:prstClr val="black"/>
                </a:solidFill>
              </a:rPr>
              <a:t>Deep Learning, Social Networking </a:t>
            </a:r>
            <a:br>
              <a:rPr lang="en-US" b="1" dirty="0" smtClean="0">
                <a:solidFill>
                  <a:prstClr val="black"/>
                </a:solidFill>
              </a:rPr>
            </a:br>
            <a:r>
              <a:rPr lang="en-US" b="1" dirty="0" smtClean="0">
                <a:solidFill>
                  <a:prstClr val="black"/>
                </a:solidFill>
              </a:rPr>
              <a:t>GML, EGO, </a:t>
            </a:r>
            <a:r>
              <a:rPr lang="en-US" b="1" dirty="0" err="1" smtClean="0">
                <a:solidFill>
                  <a:prstClr val="black"/>
                </a:solidFill>
              </a:rPr>
              <a:t>MRIter</a:t>
            </a:r>
            <a:r>
              <a:rPr lang="en-US" b="1" dirty="0" smtClean="0">
                <a:solidFill>
                  <a:prstClr val="black"/>
                </a:solidFill>
              </a:rPr>
              <a:t>, Classify</a:t>
            </a:r>
            <a:endParaRPr lang="en-US" b="1" dirty="0">
              <a:solidFill>
                <a:prstClr val="black"/>
              </a:solidFill>
            </a:endParaRPr>
          </a:p>
        </p:txBody>
      </p:sp>
      <p:sp>
        <p:nvSpPr>
          <p:cNvPr id="9" name="Content Placeholder 2"/>
          <p:cNvSpPr txBox="1">
            <a:spLocks/>
          </p:cNvSpPr>
          <p:nvPr/>
        </p:nvSpPr>
        <p:spPr>
          <a:xfrm>
            <a:off x="25052" y="3704210"/>
            <a:ext cx="5225304" cy="2533838"/>
          </a:xfrm>
          <a:prstGeom prst="rect">
            <a:avLst/>
          </a:prstGeom>
        </p:spPr>
        <p:txBody>
          <a:bodyPr vert="horz" lIns="0" tIns="0" rIns="0" bIns="0" rtlCol="0">
            <a:noAutofit/>
          </a:bodyPr>
          <a:lstStyle>
            <a:lvl1pPr marL="231775" indent="-231775" algn="l" defTabSz="914400" rtl="0" eaLnBrk="1" latinLnBrk="0" hangingPunct="1">
              <a:spcBef>
                <a:spcPct val="20000"/>
              </a:spcBef>
              <a:buClr>
                <a:schemeClr val="tx2"/>
              </a:buClr>
              <a:buFont typeface="Arial"/>
              <a:buChar char="•"/>
              <a:defRPr lang="en-US" sz="2200" kern="120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2000" kern="1200">
                <a:solidFill>
                  <a:schemeClr val="tx1"/>
                </a:solidFill>
                <a:latin typeface="Franklin Gothic Medium"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800" kern="1200">
                <a:solidFill>
                  <a:schemeClr val="tx1"/>
                </a:solidFill>
                <a:latin typeface="Franklin Gothic Medium" pitchFamily="34" charset="0"/>
                <a:ea typeface="+mn-ea"/>
                <a:cs typeface="Arial" pitchFamily="34" charset="0"/>
              </a:defRPr>
            </a:lvl3pPr>
            <a:lvl4pPr marL="1200150" indent="-171450" algn="l" defTabSz="914400" rtl="0" eaLnBrk="1" latinLnBrk="0" hangingPunct="1">
              <a:spcBef>
                <a:spcPct val="20000"/>
              </a:spcBef>
              <a:buClr>
                <a:schemeClr val="bg1">
                  <a:lumMod val="75000"/>
                </a:schemeClr>
              </a:buClr>
              <a:buFont typeface="Arial" pitchFamily="34" charset="0"/>
              <a:buChar char="–"/>
              <a:defRPr sz="1600" kern="1200">
                <a:solidFill>
                  <a:schemeClr val="tx1"/>
                </a:solidFill>
                <a:latin typeface="Franklin Gothic Medium"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6BB5"/>
              </a:buClr>
            </a:pPr>
            <a:r>
              <a:rPr sz="1700" b="1" dirty="0">
                <a:solidFill>
                  <a:srgbClr val="FF0000"/>
                </a:solidFill>
              </a:rPr>
              <a:t>Futures: </a:t>
            </a:r>
            <a:r>
              <a:rPr sz="1700" dirty="0">
                <a:solidFill>
                  <a:prstClr val="black"/>
                </a:solidFill>
              </a:rPr>
              <a:t>Large datasets of 100TB or more may be necessary in order to exploit the representational power of the larger models. Training a self-driving car could take 100 million images at megapixel resolution. Deep Learning shares many characteristics with the broader field of machine learning.  The paramount requirements are high computational throughput for mostly dense linear algebra operations, and extremely high productivity for researcher exploration.  One needs integration of high performance libraries with high level (python) prototyping environments</a:t>
            </a:r>
            <a:endParaRPr sz="1700" b="1" dirty="0" smtClean="0">
              <a:solidFill>
                <a:srgbClr val="FF0000"/>
              </a:solidFill>
            </a:endParaRPr>
          </a:p>
        </p:txBody>
      </p:sp>
      <p:grpSp>
        <p:nvGrpSpPr>
          <p:cNvPr id="12" name="Group 11"/>
          <p:cNvGrpSpPr/>
          <p:nvPr/>
        </p:nvGrpSpPr>
        <p:grpSpPr>
          <a:xfrm>
            <a:off x="5163729" y="3833929"/>
            <a:ext cx="3710040" cy="2164164"/>
            <a:chOff x="5315073" y="3874602"/>
            <a:chExt cx="3710040" cy="2164164"/>
          </a:xfrm>
        </p:grpSpPr>
        <p:pic>
          <p:nvPicPr>
            <p:cNvPr id="8" name="Picture 7"/>
            <p:cNvPicPr>
              <a:picLocks noChangeAspect="1"/>
            </p:cNvPicPr>
            <p:nvPr/>
          </p:nvPicPr>
          <p:blipFill>
            <a:blip r:embed="rId3"/>
            <a:stretch>
              <a:fillRect/>
            </a:stretch>
          </p:blipFill>
          <p:spPr>
            <a:xfrm>
              <a:off x="5435843" y="3874602"/>
              <a:ext cx="3589270" cy="2164164"/>
            </a:xfrm>
            <a:prstGeom prst="rect">
              <a:avLst/>
            </a:prstGeom>
            <a:solidFill>
              <a:schemeClr val="tx1"/>
            </a:solidFill>
          </p:spPr>
        </p:pic>
        <p:sp>
          <p:nvSpPr>
            <p:cNvPr id="10" name="TextBox 9"/>
            <p:cNvSpPr txBox="1"/>
            <p:nvPr/>
          </p:nvSpPr>
          <p:spPr>
            <a:xfrm>
              <a:off x="5315073" y="5665694"/>
              <a:ext cx="394660" cy="369332"/>
            </a:xfrm>
            <a:prstGeom prst="rect">
              <a:avLst/>
            </a:prstGeom>
            <a:noFill/>
          </p:spPr>
          <p:txBody>
            <a:bodyPr wrap="none" rtlCol="0">
              <a:spAutoFit/>
            </a:bodyPr>
            <a:lstStyle/>
            <a:p>
              <a:pPr defTabSz="914400"/>
              <a:r>
                <a:rPr lang="en-US" dirty="0" smtClean="0">
                  <a:solidFill>
                    <a:prstClr val="white"/>
                  </a:solidFill>
                </a:rPr>
                <a:t>IN</a:t>
              </a:r>
              <a:endParaRPr lang="en-US" dirty="0">
                <a:solidFill>
                  <a:prstClr val="white"/>
                </a:solidFill>
              </a:endParaRPr>
            </a:p>
          </p:txBody>
        </p:sp>
        <p:sp>
          <p:nvSpPr>
            <p:cNvPr id="11" name="TextBox 10"/>
            <p:cNvSpPr txBox="1"/>
            <p:nvPr/>
          </p:nvSpPr>
          <p:spPr>
            <a:xfrm>
              <a:off x="5315073" y="3996508"/>
              <a:ext cx="1173409" cy="646331"/>
            </a:xfrm>
            <a:prstGeom prst="rect">
              <a:avLst/>
            </a:prstGeom>
            <a:noFill/>
          </p:spPr>
          <p:txBody>
            <a:bodyPr wrap="square" rtlCol="0">
              <a:spAutoFit/>
            </a:bodyPr>
            <a:lstStyle/>
            <a:p>
              <a:pPr defTabSz="914400"/>
              <a:r>
                <a:rPr lang="en-US" dirty="0" smtClean="0">
                  <a:solidFill>
                    <a:prstClr val="white"/>
                  </a:solidFill>
                </a:rPr>
                <a:t>Classified OUT</a:t>
              </a:r>
              <a:endParaRPr lang="en-US" dirty="0">
                <a:solidFill>
                  <a:prstClr val="white"/>
                </a:solidFill>
              </a:endParaRPr>
            </a:p>
          </p:txBody>
        </p:sp>
      </p:grpSp>
    </p:spTree>
    <p:extLst>
      <p:ext uri="{BB962C8B-B14F-4D97-AF65-F5344CB8AC3E}">
        <p14:creationId xmlns:p14="http://schemas.microsoft.com/office/powerpoint/2010/main" val="4211843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2" y="22711"/>
            <a:ext cx="6082380" cy="1143000"/>
          </a:xfrm>
        </p:spPr>
        <p:txBody>
          <a:bodyPr>
            <a:noAutofit/>
          </a:bodyPr>
          <a:lstStyle/>
          <a:p>
            <a:r>
              <a:rPr lang="en-US" sz="2800" b="1" dirty="0" smtClean="0"/>
              <a:t>27: </a:t>
            </a:r>
            <a:r>
              <a:rPr lang="en-US" sz="2800" b="1" dirty="0"/>
              <a:t>Organizing large-scale, unstructured collections of consumer </a:t>
            </a:r>
            <a:r>
              <a:rPr lang="en-US" sz="2800" b="1" dirty="0" smtClean="0"/>
              <a:t>photos I</a:t>
            </a:r>
            <a:endParaRPr lang="en-US" sz="2800" b="1" dirty="0"/>
          </a:p>
        </p:txBody>
      </p:sp>
      <p:sp>
        <p:nvSpPr>
          <p:cNvPr id="3" name="Content Placeholder 2"/>
          <p:cNvSpPr>
            <a:spLocks noGrp="1"/>
          </p:cNvSpPr>
          <p:nvPr>
            <p:ph idx="1"/>
          </p:nvPr>
        </p:nvSpPr>
        <p:spPr>
          <a:xfrm>
            <a:off x="95250" y="1417638"/>
            <a:ext cx="9048750" cy="4819566"/>
          </a:xfrm>
        </p:spPr>
        <p:txBody>
          <a:bodyPr>
            <a:normAutofit fontScale="92500"/>
          </a:bodyPr>
          <a:lstStyle/>
          <a:p>
            <a:r>
              <a:rPr lang="en-US" sz="2400" b="1" dirty="0">
                <a:solidFill>
                  <a:srgbClr val="FF0000"/>
                </a:solidFill>
              </a:rPr>
              <a:t>Application:</a:t>
            </a:r>
            <a:r>
              <a:rPr lang="en-US" sz="2400" dirty="0"/>
              <a:t> Produce 3D reconstructions of </a:t>
            </a:r>
            <a:r>
              <a:rPr lang="en-US" sz="2400" dirty="0" smtClean="0"/>
              <a:t/>
            </a:r>
            <a:br>
              <a:rPr lang="en-US" sz="2400" dirty="0" smtClean="0"/>
            </a:br>
            <a:r>
              <a:rPr lang="en-US" sz="2400" dirty="0" smtClean="0"/>
              <a:t>scenes </a:t>
            </a:r>
            <a:r>
              <a:rPr lang="en-US" sz="2400" dirty="0"/>
              <a:t>using collections of millions to billions </a:t>
            </a:r>
            <a:r>
              <a:rPr lang="en-US" sz="2400" dirty="0" smtClean="0"/>
              <a:t/>
            </a:r>
            <a:br>
              <a:rPr lang="en-US" sz="2400" dirty="0" smtClean="0"/>
            </a:br>
            <a:r>
              <a:rPr lang="en-US" sz="2400" dirty="0" smtClean="0"/>
              <a:t>of </a:t>
            </a:r>
            <a:r>
              <a:rPr lang="en-US" sz="2400" dirty="0"/>
              <a:t>consumer images, where neither the scene structure nor the camera positions are known a priori. Use resulting 3d models to allow efficient </a:t>
            </a:r>
            <a:r>
              <a:rPr lang="en-US" sz="2400" dirty="0" smtClean="0"/>
              <a:t>browsing </a:t>
            </a:r>
            <a:r>
              <a:rPr lang="en-US" sz="2400" dirty="0"/>
              <a:t>of large-scale photo collections by geographic position. </a:t>
            </a:r>
            <a:r>
              <a:rPr lang="en-US" sz="2400" dirty="0" err="1"/>
              <a:t>Geolocate</a:t>
            </a:r>
            <a:r>
              <a:rPr lang="en-US" sz="2400" dirty="0"/>
              <a:t> new images by matching to 3d models. Perform object recognition on each image. 3d reconstruction </a:t>
            </a:r>
            <a:r>
              <a:rPr lang="en-US" sz="2400" dirty="0" smtClean="0"/>
              <a:t>posed </a:t>
            </a:r>
            <a:r>
              <a:rPr lang="en-US" sz="2400" dirty="0"/>
              <a:t>as a robust non-linear least squares optimization problem </a:t>
            </a:r>
            <a:r>
              <a:rPr lang="en-US" sz="2400" dirty="0" smtClean="0"/>
              <a:t>where observed relations </a:t>
            </a:r>
            <a:r>
              <a:rPr lang="en-US" sz="2400" dirty="0"/>
              <a:t>between images are constraints and unknowns are 6-d camera pose of each image and 3-d position of each point in the scene.</a:t>
            </a:r>
            <a:endParaRPr lang="en-US" sz="2400" dirty="0" smtClean="0"/>
          </a:p>
          <a:p>
            <a:r>
              <a:rPr lang="en-US" sz="2400" b="1" dirty="0" smtClean="0">
                <a:solidFill>
                  <a:srgbClr val="FF0000"/>
                </a:solidFill>
              </a:rPr>
              <a:t>Current </a:t>
            </a:r>
            <a:r>
              <a:rPr lang="en-US" sz="2400" b="1" dirty="0">
                <a:solidFill>
                  <a:srgbClr val="FF0000"/>
                </a:solidFill>
              </a:rPr>
              <a:t>Approach:</a:t>
            </a:r>
            <a:r>
              <a:rPr lang="en-US" sz="2400" dirty="0"/>
              <a:t> Hadoop cluster with 480 cores processing data of initial applications. Note over 500 billion images on Facebook and over 5 billion on Flickr with over 500 million images added to social media sites each day</a:t>
            </a:r>
            <a:r>
              <a:rPr lang="en-US" sz="2400" dirty="0" smtClean="0"/>
              <a:t>.</a:t>
            </a:r>
          </a:p>
        </p:txBody>
      </p:sp>
      <p:sp>
        <p:nvSpPr>
          <p:cNvPr id="5" name="Slide Number Placeholder 4"/>
          <p:cNvSpPr>
            <a:spLocks noGrp="1"/>
          </p:cNvSpPr>
          <p:nvPr>
            <p:ph type="sldNum" sz="quarter" idx="12"/>
          </p:nvPr>
        </p:nvSpPr>
        <p:spPr/>
        <p:txBody>
          <a:bodyPr/>
          <a:lstStyle/>
          <a:p>
            <a:fld id="{C4B85148-DB98-4269-ACE6-2DF49F9918C9}" type="slidenum">
              <a:rPr lang="en-US" smtClean="0"/>
              <a:pPr/>
              <a:t>14</a:t>
            </a:fld>
            <a:endParaRPr lang="en-US" dirty="0"/>
          </a:p>
        </p:txBody>
      </p:sp>
      <p:sp>
        <p:nvSpPr>
          <p:cNvPr id="6" name="Rounded Rectangle 5"/>
          <p:cNvSpPr/>
          <p:nvPr/>
        </p:nvSpPr>
        <p:spPr>
          <a:xfrm>
            <a:off x="5707124" y="6006386"/>
            <a:ext cx="2038662"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Deep Learning</a:t>
            </a:r>
          </a:p>
          <a:p>
            <a:pPr algn="ctr"/>
            <a:r>
              <a:rPr lang="en-US" b="1" dirty="0" smtClean="0">
                <a:solidFill>
                  <a:schemeClr val="tx1"/>
                </a:solidFill>
              </a:rPr>
              <a:t>Social Networking</a:t>
            </a:r>
            <a:endParaRPr lang="en-US" b="1" dirty="0">
              <a:solidFill>
                <a:schemeClr val="tx1"/>
              </a:solidFill>
            </a:endParaRPr>
          </a:p>
        </p:txBody>
      </p:sp>
      <p:sp>
        <p:nvSpPr>
          <p:cNvPr id="7" name="Rectangle 6"/>
          <p:cNvSpPr/>
          <p:nvPr/>
        </p:nvSpPr>
        <p:spPr>
          <a:xfrm>
            <a:off x="179894" y="6119799"/>
            <a:ext cx="2915926" cy="369332"/>
          </a:xfrm>
          <a:prstGeom prst="rect">
            <a:avLst/>
          </a:prstGeom>
          <a:solidFill>
            <a:schemeClr val="bg2">
              <a:lumMod val="60000"/>
              <a:lumOff val="40000"/>
            </a:schemeClr>
          </a:solidFill>
        </p:spPr>
        <p:txBody>
          <a:bodyPr wrap="none">
            <a:spAutoFit/>
          </a:bodyPr>
          <a:lstStyle/>
          <a:p>
            <a:r>
              <a:rPr lang="en-US" dirty="0">
                <a:solidFill>
                  <a:srgbClr val="006BB5"/>
                </a:solidFill>
              </a:rPr>
              <a:t>EGO, GIS, MR, Classification</a:t>
            </a:r>
          </a:p>
        </p:txBody>
      </p:sp>
      <p:sp>
        <p:nvSpPr>
          <p:cNvPr id="8" name="Rectangle 7"/>
          <p:cNvSpPr/>
          <p:nvPr/>
        </p:nvSpPr>
        <p:spPr>
          <a:xfrm>
            <a:off x="3095820" y="6119799"/>
            <a:ext cx="2438049" cy="369332"/>
          </a:xfrm>
          <a:prstGeom prst="rect">
            <a:avLst/>
          </a:prstGeom>
          <a:solidFill>
            <a:schemeClr val="bg2">
              <a:lumMod val="60000"/>
              <a:lumOff val="40000"/>
            </a:schemeClr>
          </a:solidFill>
        </p:spPr>
        <p:txBody>
          <a:bodyPr wrap="square">
            <a:spAutoFit/>
          </a:bodyPr>
          <a:lstStyle/>
          <a:p>
            <a:r>
              <a:rPr lang="en-US" dirty="0" smtClean="0">
                <a:solidFill>
                  <a:srgbClr val="7030A0"/>
                </a:solidFill>
              </a:rPr>
              <a:t>Parallelism </a:t>
            </a:r>
            <a:r>
              <a:rPr lang="en-US" dirty="0">
                <a:solidFill>
                  <a:srgbClr val="7030A0"/>
                </a:solidFill>
              </a:rPr>
              <a:t>over </a:t>
            </a:r>
            <a:r>
              <a:rPr lang="en-US" dirty="0" smtClean="0">
                <a:solidFill>
                  <a:srgbClr val="7030A0"/>
                </a:solidFill>
              </a:rPr>
              <a:t>Photos</a:t>
            </a:r>
            <a:endParaRPr lang="en-US" dirty="0">
              <a:solidFill>
                <a:srgbClr val="7030A0"/>
              </a:solidFill>
            </a:endParaRPr>
          </a:p>
        </p:txBody>
      </p:sp>
    </p:spTree>
    <p:extLst>
      <p:ext uri="{BB962C8B-B14F-4D97-AF65-F5344CB8AC3E}">
        <p14:creationId xmlns:p14="http://schemas.microsoft.com/office/powerpoint/2010/main" val="3117196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5782" y="0"/>
            <a:ext cx="5414407" cy="1491624"/>
          </a:xfrm>
        </p:spPr>
        <p:txBody>
          <a:bodyPr>
            <a:noAutofit/>
          </a:bodyPr>
          <a:lstStyle/>
          <a:p>
            <a:r>
              <a:rPr lang="en-US" sz="2800" b="1" dirty="0" smtClean="0"/>
              <a:t>27: </a:t>
            </a:r>
            <a:r>
              <a:rPr lang="en-US" sz="2800" b="1" dirty="0"/>
              <a:t>Organizing large-scale, unstructured collections of consumer </a:t>
            </a:r>
            <a:r>
              <a:rPr lang="en-US" sz="2800" b="1" dirty="0" smtClean="0"/>
              <a:t>photos II</a:t>
            </a:r>
            <a:endParaRPr lang="en-US" sz="2800" b="1" dirty="0"/>
          </a:p>
        </p:txBody>
      </p:sp>
      <p:sp>
        <p:nvSpPr>
          <p:cNvPr id="3" name="Content Placeholder 2"/>
          <p:cNvSpPr>
            <a:spLocks noGrp="1"/>
          </p:cNvSpPr>
          <p:nvPr>
            <p:ph idx="1"/>
          </p:nvPr>
        </p:nvSpPr>
        <p:spPr>
          <a:xfrm>
            <a:off x="-92334" y="4638245"/>
            <a:ext cx="9048750" cy="1560716"/>
          </a:xfrm>
        </p:spPr>
        <p:txBody>
          <a:bodyPr>
            <a:noAutofit/>
          </a:bodyPr>
          <a:lstStyle/>
          <a:p>
            <a:r>
              <a:rPr lang="en-US" sz="2400" b="1" dirty="0" smtClean="0">
                <a:solidFill>
                  <a:srgbClr val="FF0000"/>
                </a:solidFill>
              </a:rPr>
              <a:t>Futures:</a:t>
            </a:r>
            <a:r>
              <a:rPr lang="en-US" sz="2400" dirty="0" smtClean="0"/>
              <a:t> </a:t>
            </a:r>
            <a:r>
              <a:rPr lang="en-US" sz="2400" dirty="0"/>
              <a:t>Need many analytics including feature extraction, feature matching, and large-scale probabilistic inference, which appear in many or most computer vision and image processing problems, including recognition, stereo resolution, and image denoising. Need to visualize large-scale 3-d reconstructions, and navigate large-scale collections of images that have been aligned to maps.</a:t>
            </a:r>
          </a:p>
        </p:txBody>
      </p:sp>
      <p:sp>
        <p:nvSpPr>
          <p:cNvPr id="5" name="Slide Number Placeholder 4"/>
          <p:cNvSpPr>
            <a:spLocks noGrp="1"/>
          </p:cNvSpPr>
          <p:nvPr>
            <p:ph type="sldNum" sz="quarter" idx="12"/>
          </p:nvPr>
        </p:nvSpPr>
        <p:spPr/>
        <p:txBody>
          <a:bodyPr/>
          <a:lstStyle/>
          <a:p>
            <a:fld id="{C4B85148-DB98-4269-ACE6-2DF49F9918C9}" type="slidenum">
              <a:rPr lang="en-US" smtClean="0"/>
              <a:pPr/>
              <a:t>15</a:t>
            </a:fld>
            <a:endParaRPr lang="en-US" dirty="0"/>
          </a:p>
        </p:txBody>
      </p:sp>
      <p:sp>
        <p:nvSpPr>
          <p:cNvPr id="6" name="Rounded Rectangle 5"/>
          <p:cNvSpPr/>
          <p:nvPr/>
        </p:nvSpPr>
        <p:spPr>
          <a:xfrm>
            <a:off x="85660" y="124482"/>
            <a:ext cx="2038662"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Deep Learning</a:t>
            </a:r>
          </a:p>
          <a:p>
            <a:pPr algn="ctr"/>
            <a:r>
              <a:rPr lang="en-US" b="1" dirty="0" smtClean="0">
                <a:solidFill>
                  <a:schemeClr val="tx1"/>
                </a:solidFill>
              </a:rPr>
              <a:t>Social Networking</a:t>
            </a:r>
            <a:endParaRPr lang="en-US" b="1" dirty="0">
              <a:solidFill>
                <a:schemeClr val="tx1"/>
              </a:solidFill>
            </a:endParaRPr>
          </a:p>
        </p:txBody>
      </p:sp>
      <p:pic>
        <p:nvPicPr>
          <p:cNvPr id="7" name="Picture 2" descr="colosseum_teaser"/>
          <p:cNvPicPr>
            <a:picLocks noChangeAspect="1" noChangeArrowheads="1"/>
          </p:cNvPicPr>
          <p:nvPr/>
        </p:nvPicPr>
        <p:blipFill>
          <a:blip r:embed="rId3"/>
          <a:srcRect/>
          <a:stretch>
            <a:fillRect/>
          </a:stretch>
        </p:blipFill>
        <p:spPr bwMode="auto">
          <a:xfrm>
            <a:off x="-64342" y="1491624"/>
            <a:ext cx="9144000" cy="3190688"/>
          </a:xfrm>
          <a:prstGeom prst="rect">
            <a:avLst/>
          </a:prstGeom>
          <a:noFill/>
          <a:ln w="9525">
            <a:noFill/>
            <a:miter lim="800000"/>
            <a:headEnd/>
            <a:tailEnd/>
          </a:ln>
        </p:spPr>
      </p:pic>
    </p:spTree>
    <p:extLst>
      <p:ext uri="{BB962C8B-B14F-4D97-AF65-F5344CB8AC3E}">
        <p14:creationId xmlns:p14="http://schemas.microsoft.com/office/powerpoint/2010/main" val="3837138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b="1" dirty="0" smtClean="0"/>
              <a:t>Examples: Especially Image based Applications II</a:t>
            </a:r>
            <a:endParaRPr lang="en-US" b="1" dirty="0"/>
          </a:p>
        </p:txBody>
      </p:sp>
    </p:spTree>
    <p:extLst>
      <p:ext uri="{BB962C8B-B14F-4D97-AF65-F5344CB8AC3E}">
        <p14:creationId xmlns:p14="http://schemas.microsoft.com/office/powerpoint/2010/main" val="2958451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9541" y="0"/>
            <a:ext cx="5079523" cy="1143000"/>
          </a:xfrm>
        </p:spPr>
        <p:txBody>
          <a:bodyPr>
            <a:noAutofit/>
          </a:bodyPr>
          <a:lstStyle/>
          <a:p>
            <a:r>
              <a:rPr lang="en-US" sz="2400" b="1" dirty="0" smtClean="0"/>
              <a:t>36: </a:t>
            </a:r>
            <a:r>
              <a:rPr lang="en-US" sz="2400" b="1" dirty="0"/>
              <a:t>Catalina Real-Time Transient Survey (CRTS): a digital, panoramic, synoptic sky </a:t>
            </a:r>
            <a:r>
              <a:rPr lang="en-US" sz="2400" b="1" dirty="0" smtClean="0"/>
              <a:t>survey I</a:t>
            </a:r>
            <a:endParaRPr lang="en-US" sz="2400" b="1" dirty="0"/>
          </a:p>
        </p:txBody>
      </p:sp>
      <p:sp>
        <p:nvSpPr>
          <p:cNvPr id="3" name="Content Placeholder 2"/>
          <p:cNvSpPr>
            <a:spLocks noGrp="1"/>
          </p:cNvSpPr>
          <p:nvPr>
            <p:ph idx="1"/>
          </p:nvPr>
        </p:nvSpPr>
        <p:spPr>
          <a:xfrm>
            <a:off x="95250" y="1036081"/>
            <a:ext cx="9048750" cy="5064916"/>
          </a:xfrm>
        </p:spPr>
        <p:txBody>
          <a:bodyPr/>
          <a:lstStyle/>
          <a:p>
            <a:r>
              <a:rPr lang="en-US" sz="1800" b="1" dirty="0">
                <a:solidFill>
                  <a:srgbClr val="FF0000"/>
                </a:solidFill>
              </a:rPr>
              <a:t>Application:</a:t>
            </a:r>
            <a:r>
              <a:rPr lang="en-US" sz="1800" dirty="0"/>
              <a:t> The survey explores the variable universe in the </a:t>
            </a:r>
            <a:r>
              <a:rPr lang="en-US" sz="1800"/>
              <a:t>visible </a:t>
            </a:r>
            <a:r>
              <a:rPr lang="en-US" sz="1800" smtClean="0"/>
              <a:t/>
            </a:r>
            <a:br>
              <a:rPr lang="en-US" sz="1800" smtClean="0"/>
            </a:br>
            <a:r>
              <a:rPr lang="en-US" sz="1800" smtClean="0"/>
              <a:t>light </a:t>
            </a:r>
            <a:r>
              <a:rPr lang="en-US" sz="1800" dirty="0"/>
              <a:t>regime, on time scales ranging from minutes to years, by searching for variable and transient sources.  It discovers a broad variety of astrophysical objects and phenomena, including various types of cosmic explosions (e.g., Supernovae), variable stars, phenomena associated with accretion to massive black holes (active galactic nuclei) and their relativistic jets, high proper motion stars, etc. The data are collected from 3 telescopes (2 in Arizona and 1 in Australia), with additional ones expected in the near future (in Chile).  </a:t>
            </a:r>
            <a:endParaRPr lang="en-US" sz="1800" dirty="0" smtClean="0"/>
          </a:p>
          <a:p>
            <a:r>
              <a:rPr lang="en-US" sz="1800" b="1" dirty="0" smtClean="0">
                <a:solidFill>
                  <a:srgbClr val="FF0000"/>
                </a:solidFill>
              </a:rPr>
              <a:t>Current </a:t>
            </a:r>
            <a:r>
              <a:rPr lang="en-US" sz="1800" b="1" dirty="0">
                <a:solidFill>
                  <a:srgbClr val="FF0000"/>
                </a:solidFill>
              </a:rPr>
              <a:t>Approach:</a:t>
            </a:r>
            <a:r>
              <a:rPr lang="en-US" sz="1800" dirty="0"/>
              <a:t> The survey generates up to ~ 0.1 TB on a clear night with a total of ~100 TB in current data holdings.  The data are preprocessed at the telescope, and transferred to Univ. of Arizona and Caltech, for further analysis, distribution, and archiving.  The data are processed in real time, and detected transient events are published electronically through a variety of dissemination mechanisms, with no proprietary withholding period (CRTS has a completely open data policy). Further data analysis includes classification of the detected transient events, additional observations using other telescopes, scientific interpretation, and publishing.  In this process, it makes a heavy use of the archival data (several PB’s) from a wide variety of geographically distributed resources connected through the Virtual Observatory (VO) framework</a:t>
            </a:r>
            <a:r>
              <a:rPr lang="en-US" sz="1800" dirty="0" smtClean="0"/>
              <a:t>.</a:t>
            </a:r>
          </a:p>
        </p:txBody>
      </p:sp>
      <p:sp>
        <p:nvSpPr>
          <p:cNvPr id="5" name="Slide Number Placeholder 4"/>
          <p:cNvSpPr>
            <a:spLocks noGrp="1"/>
          </p:cNvSpPr>
          <p:nvPr>
            <p:ph type="sldNum" sz="quarter" idx="12"/>
          </p:nvPr>
        </p:nvSpPr>
        <p:spPr/>
        <p:txBody>
          <a:bodyPr/>
          <a:lstStyle/>
          <a:p>
            <a:fld id="{C4B85148-DB98-4269-ACE6-2DF49F9918C9}" type="slidenum">
              <a:rPr lang="en-US" smtClean="0"/>
              <a:pPr/>
              <a:t>17</a:t>
            </a:fld>
            <a:endParaRPr lang="en-US" dirty="0"/>
          </a:p>
        </p:txBody>
      </p:sp>
      <p:sp>
        <p:nvSpPr>
          <p:cNvPr id="6" name="Rounded Rectangle 5"/>
          <p:cNvSpPr/>
          <p:nvPr/>
        </p:nvSpPr>
        <p:spPr>
          <a:xfrm>
            <a:off x="95250" y="127320"/>
            <a:ext cx="1861294"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smtClean="0">
                <a:solidFill>
                  <a:schemeClr val="tx1"/>
                </a:solidFill>
              </a:rPr>
              <a:t>Astronomy &amp; Physics</a:t>
            </a:r>
            <a:endParaRPr lang="en-US" b="1" dirty="0">
              <a:solidFill>
                <a:schemeClr val="tx1"/>
              </a:solidFill>
            </a:endParaRPr>
          </a:p>
        </p:txBody>
      </p:sp>
      <p:sp>
        <p:nvSpPr>
          <p:cNvPr id="7" name="Rectangle 6"/>
          <p:cNvSpPr/>
          <p:nvPr/>
        </p:nvSpPr>
        <p:spPr>
          <a:xfrm>
            <a:off x="105309" y="5871732"/>
            <a:ext cx="2250681" cy="369332"/>
          </a:xfrm>
          <a:prstGeom prst="rect">
            <a:avLst/>
          </a:prstGeom>
          <a:solidFill>
            <a:schemeClr val="bg2">
              <a:lumMod val="60000"/>
              <a:lumOff val="40000"/>
            </a:schemeClr>
          </a:solidFill>
        </p:spPr>
        <p:txBody>
          <a:bodyPr wrap="none">
            <a:spAutoFit/>
          </a:bodyPr>
          <a:lstStyle/>
          <a:p>
            <a:r>
              <a:rPr lang="en-US" dirty="0" smtClean="0">
                <a:solidFill>
                  <a:srgbClr val="006BB5"/>
                </a:solidFill>
              </a:rPr>
              <a:t>PP, ML, Classification</a:t>
            </a:r>
            <a:endParaRPr lang="en-US" dirty="0">
              <a:solidFill>
                <a:srgbClr val="006BB5"/>
              </a:solidFill>
            </a:endParaRPr>
          </a:p>
        </p:txBody>
      </p:sp>
      <p:sp>
        <p:nvSpPr>
          <p:cNvPr id="8" name="Rectangle 7"/>
          <p:cNvSpPr/>
          <p:nvPr/>
        </p:nvSpPr>
        <p:spPr>
          <a:xfrm>
            <a:off x="105309" y="6349245"/>
            <a:ext cx="8280152" cy="369332"/>
          </a:xfrm>
          <a:prstGeom prst="rect">
            <a:avLst/>
          </a:prstGeom>
          <a:solidFill>
            <a:schemeClr val="bg2">
              <a:lumMod val="60000"/>
              <a:lumOff val="40000"/>
            </a:schemeClr>
          </a:solidFill>
        </p:spPr>
        <p:txBody>
          <a:bodyPr wrap="none">
            <a:spAutoFit/>
          </a:bodyPr>
          <a:lstStyle/>
          <a:p>
            <a:r>
              <a:rPr lang="en-US" dirty="0" smtClean="0">
                <a:solidFill>
                  <a:srgbClr val="7030A0"/>
                </a:solidFill>
              </a:rPr>
              <a:t>Parallelism </a:t>
            </a:r>
            <a:r>
              <a:rPr lang="en-US" dirty="0">
                <a:solidFill>
                  <a:srgbClr val="7030A0"/>
                </a:solidFill>
              </a:rPr>
              <a:t>over Images and Events: Celestial events identified in Telescope Images</a:t>
            </a:r>
          </a:p>
        </p:txBody>
      </p:sp>
      <p:sp>
        <p:nvSpPr>
          <p:cNvPr id="9" name="Rectangle 8"/>
          <p:cNvSpPr/>
          <p:nvPr/>
        </p:nvSpPr>
        <p:spPr>
          <a:xfrm>
            <a:off x="2355990" y="5871732"/>
            <a:ext cx="1244544" cy="369332"/>
          </a:xfrm>
          <a:prstGeom prst="rect">
            <a:avLst/>
          </a:prstGeom>
          <a:solidFill>
            <a:schemeClr val="bg2">
              <a:lumMod val="60000"/>
              <a:lumOff val="40000"/>
            </a:schemeClr>
          </a:solidFill>
        </p:spPr>
        <p:txBody>
          <a:bodyPr wrap="square">
            <a:spAutoFit/>
          </a:bodyPr>
          <a:lstStyle/>
          <a:p>
            <a:r>
              <a:rPr lang="en-US" dirty="0" smtClean="0">
                <a:solidFill>
                  <a:schemeClr val="accent3">
                    <a:lumMod val="50000"/>
                  </a:schemeClr>
                </a:solidFill>
              </a:rPr>
              <a:t>Streaming</a:t>
            </a:r>
            <a:endParaRPr lang="en-US" dirty="0">
              <a:solidFill>
                <a:schemeClr val="accent3">
                  <a:lumMod val="50000"/>
                </a:schemeClr>
              </a:solidFill>
            </a:endParaRPr>
          </a:p>
        </p:txBody>
      </p:sp>
    </p:spTree>
    <p:extLst>
      <p:ext uri="{BB962C8B-B14F-4D97-AF65-F5344CB8AC3E}">
        <p14:creationId xmlns:p14="http://schemas.microsoft.com/office/powerpoint/2010/main" val="1884122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76" y="1176164"/>
            <a:ext cx="9048750" cy="683812"/>
          </a:xfrm>
        </p:spPr>
        <p:txBody>
          <a:bodyPr>
            <a:noAutofit/>
          </a:bodyPr>
          <a:lstStyle/>
          <a:p>
            <a:r>
              <a:rPr lang="en-US" sz="2000" b="1" dirty="0" smtClean="0">
                <a:solidFill>
                  <a:srgbClr val="FF0000"/>
                </a:solidFill>
              </a:rPr>
              <a:t>Futures:</a:t>
            </a:r>
            <a:r>
              <a:rPr lang="en-US" sz="2000" dirty="0" smtClean="0"/>
              <a:t> CRTS </a:t>
            </a:r>
            <a:r>
              <a:rPr lang="en-US" sz="2000" dirty="0"/>
              <a:t>is a scientific and methodological </a:t>
            </a:r>
            <a:r>
              <a:rPr lang="en-US" sz="2000" dirty="0" err="1"/>
              <a:t>testbed</a:t>
            </a:r>
            <a:r>
              <a:rPr lang="en-US" sz="2000" dirty="0"/>
              <a:t> </a:t>
            </a:r>
            <a:r>
              <a:rPr lang="en-US" sz="2000" dirty="0" smtClean="0"/>
              <a:t/>
            </a:r>
            <a:br>
              <a:rPr lang="en-US" sz="2000" dirty="0" smtClean="0"/>
            </a:br>
            <a:r>
              <a:rPr lang="en-US" sz="2000" dirty="0" smtClean="0"/>
              <a:t>and </a:t>
            </a:r>
            <a:r>
              <a:rPr lang="en-US" sz="2000" dirty="0"/>
              <a:t>precursor of larger surveys to come, notably the </a:t>
            </a:r>
            <a:r>
              <a:rPr lang="en-US" sz="2000" dirty="0" smtClean="0"/>
              <a:t/>
            </a:r>
            <a:br>
              <a:rPr lang="en-US" sz="2000" dirty="0" smtClean="0"/>
            </a:br>
            <a:r>
              <a:rPr lang="en-US" sz="2000" dirty="0" smtClean="0"/>
              <a:t>Large </a:t>
            </a:r>
            <a:r>
              <a:rPr lang="en-US" sz="2000" dirty="0"/>
              <a:t>Synoptic Survey Telescope (LSST), expected to operate in 2020’s and selected as the highest-priority ground-based instrument in the 2010 Astronomy and Astrophysics Decadal Survey. LSST will gather about 30 TB per night. </a:t>
            </a:r>
          </a:p>
        </p:txBody>
      </p:sp>
      <p:sp>
        <p:nvSpPr>
          <p:cNvPr id="5" name="Slide Number Placeholder 4"/>
          <p:cNvSpPr>
            <a:spLocks noGrp="1"/>
          </p:cNvSpPr>
          <p:nvPr>
            <p:ph type="sldNum" sz="quarter" idx="12"/>
          </p:nvPr>
        </p:nvSpPr>
        <p:spPr/>
        <p:txBody>
          <a:bodyPr/>
          <a:lstStyle/>
          <a:p>
            <a:fld id="{C4B85148-DB98-4269-ACE6-2DF49F9918C9}" type="slidenum">
              <a:rPr lang="en-US" smtClean="0"/>
              <a:pPr/>
              <a:t>18</a:t>
            </a:fld>
            <a:endParaRPr lang="en-US" dirty="0"/>
          </a:p>
        </p:txBody>
      </p:sp>
      <p:pic>
        <p:nvPicPr>
          <p:cNvPr id="7" name="Picture 6" descr="C:\Users\Geoffrey Fox\Downloads\TimeDomainAstr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48667"/>
            <a:ext cx="9083921" cy="3773321"/>
          </a:xfrm>
          <a:prstGeom prst="rect">
            <a:avLst/>
          </a:prstGeom>
          <a:noFill/>
          <a:ln>
            <a:noFill/>
          </a:ln>
        </p:spPr>
      </p:pic>
      <p:sp>
        <p:nvSpPr>
          <p:cNvPr id="4" name="Title 3"/>
          <p:cNvSpPr>
            <a:spLocks noGrp="1"/>
          </p:cNvSpPr>
          <p:nvPr>
            <p:ph type="title"/>
          </p:nvPr>
        </p:nvSpPr>
        <p:spPr>
          <a:xfrm>
            <a:off x="1766304" y="156222"/>
            <a:ext cx="4572151" cy="1143000"/>
          </a:xfrm>
        </p:spPr>
        <p:txBody>
          <a:bodyPr>
            <a:noAutofit/>
          </a:bodyPr>
          <a:lstStyle/>
          <a:p>
            <a:r>
              <a:rPr lang="en-US" sz="2400" b="1" dirty="0"/>
              <a:t>36: Catalina Real-Time Transient Survey (CRTS): a digital, panoramic, synoptic sky survey </a:t>
            </a:r>
            <a:r>
              <a:rPr lang="en-US" sz="2400" b="1" dirty="0" smtClean="0"/>
              <a:t>II</a:t>
            </a:r>
            <a:r>
              <a:rPr lang="en-US" sz="2400" b="1" dirty="0"/>
              <a:t/>
            </a:r>
            <a:br>
              <a:rPr lang="en-US" sz="2400" b="1" dirty="0"/>
            </a:br>
            <a:endParaRPr lang="en-US" sz="2400" dirty="0"/>
          </a:p>
        </p:txBody>
      </p:sp>
      <p:sp>
        <p:nvSpPr>
          <p:cNvPr id="8" name="Title 1"/>
          <p:cNvSpPr txBox="1">
            <a:spLocks/>
          </p:cNvSpPr>
          <p:nvPr/>
        </p:nvSpPr>
        <p:spPr>
          <a:xfrm>
            <a:off x="2315741" y="1281812"/>
            <a:ext cx="6913984"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b="1" dirty="0"/>
          </a:p>
        </p:txBody>
      </p:sp>
      <p:sp>
        <p:nvSpPr>
          <p:cNvPr id="9" name="Rounded Rectangle 8"/>
          <p:cNvSpPr/>
          <p:nvPr/>
        </p:nvSpPr>
        <p:spPr>
          <a:xfrm>
            <a:off x="0" y="71089"/>
            <a:ext cx="1861294"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smtClean="0">
                <a:solidFill>
                  <a:schemeClr val="tx1"/>
                </a:solidFill>
              </a:rPr>
              <a:t>Astronomy &amp; Physics</a:t>
            </a:r>
            <a:endParaRPr lang="en-US" b="1" dirty="0">
              <a:solidFill>
                <a:schemeClr val="tx1"/>
              </a:solidFill>
            </a:endParaRPr>
          </a:p>
        </p:txBody>
      </p:sp>
    </p:spTree>
    <p:extLst>
      <p:ext uri="{BB962C8B-B14F-4D97-AF65-F5344CB8AC3E}">
        <p14:creationId xmlns:p14="http://schemas.microsoft.com/office/powerpoint/2010/main" val="28001737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393"/>
            <a:ext cx="7002607" cy="811875"/>
          </a:xfrm>
        </p:spPr>
        <p:txBody>
          <a:bodyPr>
            <a:noAutofit/>
          </a:bodyPr>
          <a:lstStyle/>
          <a:p>
            <a:r>
              <a:rPr lang="en-US" sz="4800" b="1" dirty="0" smtClean="0"/>
              <a:t>35: </a:t>
            </a:r>
            <a:r>
              <a:rPr lang="en-US" sz="4800" b="1" dirty="0"/>
              <a:t>Light source </a:t>
            </a:r>
            <a:r>
              <a:rPr lang="en-US" sz="4800" b="1" dirty="0" err="1"/>
              <a:t>beamlines</a:t>
            </a:r>
            <a:endParaRPr lang="en-US" sz="4800" b="1" dirty="0"/>
          </a:p>
        </p:txBody>
      </p:sp>
      <p:sp>
        <p:nvSpPr>
          <p:cNvPr id="3" name="Content Placeholder 2"/>
          <p:cNvSpPr>
            <a:spLocks noGrp="1"/>
          </p:cNvSpPr>
          <p:nvPr>
            <p:ph idx="1"/>
          </p:nvPr>
        </p:nvSpPr>
        <p:spPr>
          <a:xfrm>
            <a:off x="0" y="871268"/>
            <a:ext cx="9048750" cy="4114800"/>
          </a:xfrm>
        </p:spPr>
        <p:txBody>
          <a:bodyPr>
            <a:noAutofit/>
          </a:bodyPr>
          <a:lstStyle/>
          <a:p>
            <a:r>
              <a:rPr lang="en-US" sz="2000" b="1" dirty="0">
                <a:solidFill>
                  <a:srgbClr val="FF0000"/>
                </a:solidFill>
              </a:rPr>
              <a:t>Application:</a:t>
            </a:r>
            <a:r>
              <a:rPr lang="en-US" sz="2000" dirty="0"/>
              <a:t> Samples are exposed to X-rays from light sources </a:t>
            </a:r>
            <a:r>
              <a:rPr lang="en-US" sz="2000" dirty="0" smtClean="0"/>
              <a:t/>
            </a:r>
            <a:br>
              <a:rPr lang="en-US" sz="2000" dirty="0" smtClean="0"/>
            </a:br>
            <a:r>
              <a:rPr lang="en-US" sz="2000" dirty="0" smtClean="0"/>
              <a:t>in </a:t>
            </a:r>
            <a:r>
              <a:rPr lang="en-US" sz="2000" dirty="0"/>
              <a:t>a variety of configurations depending on the experiment.  </a:t>
            </a:r>
            <a:r>
              <a:rPr lang="en-US" sz="2000" dirty="0" smtClean="0"/>
              <a:t/>
            </a:r>
            <a:br>
              <a:rPr lang="en-US" sz="2000" dirty="0" smtClean="0"/>
            </a:br>
            <a:r>
              <a:rPr lang="en-US" sz="2000" dirty="0" smtClean="0"/>
              <a:t>Detectors </a:t>
            </a:r>
            <a:r>
              <a:rPr lang="en-US" sz="2000" dirty="0"/>
              <a:t>(essentially high-speed digital cameras) collect the data.  The data are then analyzed to reconstruct a view of the sample or process being studied. </a:t>
            </a:r>
            <a:endParaRPr lang="en-US" sz="2000" dirty="0" smtClean="0"/>
          </a:p>
          <a:p>
            <a:r>
              <a:rPr lang="en-US" sz="2000" b="1" dirty="0" smtClean="0">
                <a:solidFill>
                  <a:srgbClr val="FF0000"/>
                </a:solidFill>
              </a:rPr>
              <a:t>Current </a:t>
            </a:r>
            <a:r>
              <a:rPr lang="en-US" sz="2000" b="1" dirty="0">
                <a:solidFill>
                  <a:srgbClr val="FF0000"/>
                </a:solidFill>
              </a:rPr>
              <a:t>Approach:</a:t>
            </a:r>
            <a:r>
              <a:rPr lang="en-US" sz="2000" dirty="0"/>
              <a:t> A variety of commercial and open source software is used for data analysis – examples including Octopus for Tomographic Reconstruction, </a:t>
            </a:r>
            <a:r>
              <a:rPr lang="en-US" sz="2000" dirty="0" err="1"/>
              <a:t>Avizo</a:t>
            </a:r>
            <a:r>
              <a:rPr lang="en-US" sz="2000" dirty="0"/>
              <a:t> (http://vsg3d.com) and FIJI (a distribution of </a:t>
            </a:r>
            <a:r>
              <a:rPr lang="en-US" sz="2000" dirty="0" err="1"/>
              <a:t>ImageJ</a:t>
            </a:r>
            <a:r>
              <a:rPr lang="en-US" sz="2000" dirty="0"/>
              <a:t>) for Visualization and Analysis. Data transfer is accomplished using physical transport of portable media (severely limits performance) or using high-performance GridFTP, managed by Globus Online or workflow systems such as SPADE.</a:t>
            </a:r>
            <a:endParaRPr lang="en-US" sz="2000" dirty="0" smtClean="0"/>
          </a:p>
          <a:p>
            <a:r>
              <a:rPr lang="en-US" sz="2000" b="1" dirty="0" smtClean="0">
                <a:solidFill>
                  <a:srgbClr val="FF0000"/>
                </a:solidFill>
              </a:rPr>
              <a:t>Futures:</a:t>
            </a:r>
            <a:r>
              <a:rPr lang="en-US" sz="2000" dirty="0" smtClean="0"/>
              <a:t> </a:t>
            </a:r>
            <a:r>
              <a:rPr lang="en-US" sz="2000" dirty="0"/>
              <a:t>Camera resolution is continually increasing. Data transfer to large-scale computing facilities is becoming necessary because of the computational power required to conduct the analysis on time scales useful to the experiment.  Large number of </a:t>
            </a:r>
            <a:r>
              <a:rPr lang="en-US" sz="2000" dirty="0" err="1"/>
              <a:t>beamlines</a:t>
            </a:r>
            <a:r>
              <a:rPr lang="en-US" sz="2000" dirty="0"/>
              <a:t> (e.g. 39 at LBNL ALS) means that </a:t>
            </a:r>
            <a:r>
              <a:rPr lang="en-US" sz="2000" dirty="0" smtClean="0"/>
              <a:t>total </a:t>
            </a:r>
            <a:r>
              <a:rPr lang="en-US" sz="2000" dirty="0"/>
              <a:t>data load is likely to increase significantly </a:t>
            </a:r>
            <a:r>
              <a:rPr lang="en-US" sz="2000" dirty="0" smtClean="0"/>
              <a:t>and require a </a:t>
            </a:r>
            <a:r>
              <a:rPr lang="en-US" sz="2000" dirty="0"/>
              <a:t>generalized infrastructure for analyzing gigabytes per second of data from many </a:t>
            </a:r>
            <a:r>
              <a:rPr lang="en-US" sz="2000" dirty="0" err="1"/>
              <a:t>beamline</a:t>
            </a:r>
            <a:r>
              <a:rPr lang="en-US" sz="2000" dirty="0"/>
              <a:t> detectors at multiple facilities.  </a:t>
            </a:r>
          </a:p>
          <a:p>
            <a:endParaRPr lang="en-US" sz="2000" dirty="0"/>
          </a:p>
        </p:txBody>
      </p:sp>
      <p:sp>
        <p:nvSpPr>
          <p:cNvPr id="5" name="Slide Number Placeholder 4"/>
          <p:cNvSpPr>
            <a:spLocks noGrp="1"/>
          </p:cNvSpPr>
          <p:nvPr>
            <p:ph type="sldNum" sz="quarter" idx="12"/>
          </p:nvPr>
        </p:nvSpPr>
        <p:spPr/>
        <p:txBody>
          <a:bodyPr/>
          <a:lstStyle/>
          <a:p>
            <a:fld id="{C4B85148-DB98-4269-ACE6-2DF49F9918C9}" type="slidenum">
              <a:rPr lang="en-US" smtClean="0"/>
              <a:pPr/>
              <a:t>19</a:t>
            </a:fld>
            <a:endParaRPr lang="en-US" dirty="0"/>
          </a:p>
        </p:txBody>
      </p:sp>
      <p:sp>
        <p:nvSpPr>
          <p:cNvPr id="6" name="Rounded Rectangle 5"/>
          <p:cNvSpPr/>
          <p:nvPr/>
        </p:nvSpPr>
        <p:spPr>
          <a:xfrm>
            <a:off x="1181819" y="6152038"/>
            <a:ext cx="4321834" cy="4086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smtClean="0">
                <a:solidFill>
                  <a:schemeClr val="tx1"/>
                </a:solidFill>
              </a:rPr>
              <a:t>Research Ecosystem  PP, LML, Streaming</a:t>
            </a:r>
            <a:endParaRPr lang="en-US" b="1" dirty="0">
              <a:solidFill>
                <a:schemeClr val="tx1"/>
              </a:solidFill>
            </a:endParaRPr>
          </a:p>
        </p:txBody>
      </p:sp>
    </p:spTree>
    <p:extLst>
      <p:ext uri="{BB962C8B-B14F-4D97-AF65-F5344CB8AC3E}">
        <p14:creationId xmlns:p14="http://schemas.microsoft.com/office/powerpoint/2010/main" val="1294979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NIST Big Data Use Cases</a:t>
            </a:r>
            <a:endParaRPr lang="en-US" b="1" dirty="0"/>
          </a:p>
        </p:txBody>
      </p:sp>
      <p:sp>
        <p:nvSpPr>
          <p:cNvPr id="2" name="Subtitle 1"/>
          <p:cNvSpPr>
            <a:spLocks noGrp="1"/>
          </p:cNvSpPr>
          <p:nvPr>
            <p:ph type="subTitle" idx="1"/>
          </p:nvPr>
        </p:nvSpPr>
        <p:spPr>
          <a:xfrm>
            <a:off x="1371600" y="3895344"/>
            <a:ext cx="6060831" cy="1752600"/>
          </a:xfrm>
        </p:spPr>
        <p:txBody>
          <a:bodyPr/>
          <a:lstStyle/>
          <a:p>
            <a:endParaRPr lang="en-US" dirty="0">
              <a:solidFill>
                <a:schemeClr val="tx1">
                  <a:lumMod val="65000"/>
                  <a:lumOff val="35000"/>
                </a:schemeClr>
              </a:solidFill>
            </a:endParaRPr>
          </a:p>
        </p:txBody>
      </p:sp>
    </p:spTree>
    <p:extLst>
      <p:ext uri="{BB962C8B-B14F-4D97-AF65-F5344CB8AC3E}">
        <p14:creationId xmlns:p14="http://schemas.microsoft.com/office/powerpoint/2010/main" val="519375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89"/>
            <a:ext cx="6852745" cy="1143000"/>
          </a:xfrm>
        </p:spPr>
        <p:txBody>
          <a:bodyPr>
            <a:noAutofit/>
          </a:bodyPr>
          <a:lstStyle/>
          <a:p>
            <a:r>
              <a:rPr lang="en-US" sz="3600" b="1" dirty="0" smtClean="0"/>
              <a:t>43: </a:t>
            </a:r>
            <a:r>
              <a:rPr lang="en-US" sz="3600" b="1" dirty="0"/>
              <a:t>Radar Data Analysis for CReSIS Remote Sensing of Ice </a:t>
            </a:r>
            <a:r>
              <a:rPr lang="en-US" sz="3600" b="1" dirty="0" smtClean="0"/>
              <a:t>Sheets I</a:t>
            </a:r>
            <a:endParaRPr lang="en-US" sz="3600" b="1" dirty="0"/>
          </a:p>
        </p:txBody>
      </p:sp>
      <p:sp>
        <p:nvSpPr>
          <p:cNvPr id="3" name="Content Placeholder 2"/>
          <p:cNvSpPr>
            <a:spLocks noGrp="1"/>
          </p:cNvSpPr>
          <p:nvPr>
            <p:ph idx="1"/>
          </p:nvPr>
        </p:nvSpPr>
        <p:spPr>
          <a:xfrm>
            <a:off x="95250" y="1076158"/>
            <a:ext cx="9048750" cy="5239535"/>
          </a:xfrm>
        </p:spPr>
        <p:txBody>
          <a:bodyPr>
            <a:normAutofit lnSpcReduction="10000"/>
          </a:bodyPr>
          <a:lstStyle/>
          <a:p>
            <a:r>
              <a:rPr lang="en-US" sz="2100" b="1" dirty="0">
                <a:solidFill>
                  <a:srgbClr val="FF0000"/>
                </a:solidFill>
              </a:rPr>
              <a:t>Application:</a:t>
            </a:r>
            <a:r>
              <a:rPr lang="en-US" sz="2100" dirty="0"/>
              <a:t> This data </a:t>
            </a:r>
            <a:r>
              <a:rPr lang="en-US" sz="2100" dirty="0" smtClean="0"/>
              <a:t>feeds </a:t>
            </a:r>
            <a:r>
              <a:rPr lang="en-US" sz="2100" dirty="0"/>
              <a:t>into intergovernmental Panel </a:t>
            </a:r>
            <a:r>
              <a:rPr lang="en-US" sz="2100" dirty="0" smtClean="0"/>
              <a:t/>
            </a:r>
            <a:br>
              <a:rPr lang="en-US" sz="2100" dirty="0" smtClean="0"/>
            </a:br>
            <a:r>
              <a:rPr lang="en-US" sz="2100" dirty="0" smtClean="0"/>
              <a:t>on </a:t>
            </a:r>
            <a:r>
              <a:rPr lang="en-US" sz="2100" dirty="0"/>
              <a:t>Climate Change (IPCC) and uses custom radars to </a:t>
            </a:r>
            <a:r>
              <a:rPr lang="en-US" sz="2100" dirty="0" smtClean="0"/>
              <a:t/>
            </a:r>
            <a:br>
              <a:rPr lang="en-US" sz="2100" dirty="0" smtClean="0"/>
            </a:br>
            <a:r>
              <a:rPr lang="en-US" sz="2100" dirty="0" smtClean="0"/>
              <a:t>measures </a:t>
            </a:r>
            <a:r>
              <a:rPr lang="en-US" sz="2100" dirty="0"/>
              <a:t>ice sheet bed depths and (annual) snow layers </a:t>
            </a:r>
            <a:r>
              <a:rPr lang="en-US" sz="2100" dirty="0" smtClean="0"/>
              <a:t/>
            </a:r>
            <a:br>
              <a:rPr lang="en-US" sz="2100" dirty="0" smtClean="0"/>
            </a:br>
            <a:r>
              <a:rPr lang="en-US" sz="2100" dirty="0" smtClean="0"/>
              <a:t>at </a:t>
            </a:r>
            <a:r>
              <a:rPr lang="en-US" sz="2100" dirty="0"/>
              <a:t>the North and South poles and mountainous regions. </a:t>
            </a:r>
            <a:endParaRPr lang="en-US" sz="2100" dirty="0" smtClean="0"/>
          </a:p>
          <a:p>
            <a:r>
              <a:rPr lang="en-US" sz="2100" b="1" dirty="0" smtClean="0">
                <a:solidFill>
                  <a:srgbClr val="FF0000"/>
                </a:solidFill>
              </a:rPr>
              <a:t>Current </a:t>
            </a:r>
            <a:r>
              <a:rPr lang="en-US" sz="2100" b="1" dirty="0">
                <a:solidFill>
                  <a:srgbClr val="FF0000"/>
                </a:solidFill>
              </a:rPr>
              <a:t>Approach:</a:t>
            </a:r>
            <a:r>
              <a:rPr lang="en-US" sz="2100" dirty="0"/>
              <a:t> The initial analysis is currently Matlab signal processing that produces a set of radar images. These cannot be transported from field over Internet and are typically copied to removable few TB disks in the field and flown “home” for detailed analysis. Image understanding tools with some human oversight find the image features (layers) </a:t>
            </a:r>
            <a:r>
              <a:rPr lang="en-US" sz="2100" dirty="0" smtClean="0"/>
              <a:t>shown later, </a:t>
            </a:r>
            <a:r>
              <a:rPr lang="en-US" sz="2100" dirty="0"/>
              <a:t>that are stored in a database front-ended by a Geographical Information System. The ice sheet bed depths are used in simulations of glacier flow. The data is taken in “field trips” that each currently gather 50-100 TB of data over a few week period. </a:t>
            </a:r>
            <a:endParaRPr lang="en-US" sz="2100" dirty="0" smtClean="0"/>
          </a:p>
          <a:p>
            <a:r>
              <a:rPr lang="en-US" sz="2100" b="1" dirty="0" smtClean="0">
                <a:solidFill>
                  <a:srgbClr val="FF0000"/>
                </a:solidFill>
              </a:rPr>
              <a:t>Futures:</a:t>
            </a:r>
            <a:r>
              <a:rPr lang="en-US" sz="2100" dirty="0" smtClean="0"/>
              <a:t> </a:t>
            </a:r>
            <a:r>
              <a:rPr lang="en-US" sz="2100" dirty="0"/>
              <a:t>An order of magnitude more data (petabyte per mission) is projected with improved instrumentation. Demands of processing increasing field data in an environment with more data but still constrained power budget, suggests low power/performance architectures such as GPU systems.</a:t>
            </a:r>
          </a:p>
        </p:txBody>
      </p:sp>
      <p:sp>
        <p:nvSpPr>
          <p:cNvPr id="6" name="Rounded Rectangle 5"/>
          <p:cNvSpPr/>
          <p:nvPr/>
        </p:nvSpPr>
        <p:spPr>
          <a:xfrm>
            <a:off x="6664076" y="6101335"/>
            <a:ext cx="2383436"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a:solidFill>
                  <a:schemeClr val="tx1"/>
                </a:solidFill>
              </a:rPr>
              <a:t>Earth, Environmental </a:t>
            </a:r>
            <a:r>
              <a:rPr lang="en-US" b="1">
                <a:solidFill>
                  <a:schemeClr val="tx1"/>
                </a:solidFill>
              </a:rPr>
              <a:t>and </a:t>
            </a:r>
            <a:r>
              <a:rPr lang="en-US" b="1" smtClean="0">
                <a:solidFill>
                  <a:schemeClr val="tx1"/>
                </a:solidFill>
              </a:rPr>
              <a:t>Polar Science</a:t>
            </a:r>
            <a:endParaRPr lang="en-US" b="1" dirty="0">
              <a:solidFill>
                <a:schemeClr val="tx1"/>
              </a:solidFill>
            </a:endParaRPr>
          </a:p>
        </p:txBody>
      </p:sp>
      <p:sp>
        <p:nvSpPr>
          <p:cNvPr id="7" name="Rectangle 6"/>
          <p:cNvSpPr/>
          <p:nvPr/>
        </p:nvSpPr>
        <p:spPr>
          <a:xfrm>
            <a:off x="1149364" y="6287490"/>
            <a:ext cx="875561" cy="369332"/>
          </a:xfrm>
          <a:prstGeom prst="rect">
            <a:avLst/>
          </a:prstGeom>
          <a:solidFill>
            <a:schemeClr val="bg2">
              <a:lumMod val="60000"/>
              <a:lumOff val="40000"/>
            </a:schemeClr>
          </a:solidFill>
        </p:spPr>
        <p:txBody>
          <a:bodyPr wrap="none">
            <a:spAutoFit/>
          </a:bodyPr>
          <a:lstStyle/>
          <a:p>
            <a:r>
              <a:rPr lang="en-US" dirty="0" smtClean="0">
                <a:solidFill>
                  <a:srgbClr val="006BB5"/>
                </a:solidFill>
              </a:rPr>
              <a:t>PP, </a:t>
            </a:r>
            <a:r>
              <a:rPr lang="en-US" dirty="0">
                <a:solidFill>
                  <a:srgbClr val="006BB5"/>
                </a:solidFill>
              </a:rPr>
              <a:t>GIS</a:t>
            </a:r>
          </a:p>
        </p:txBody>
      </p:sp>
      <p:sp>
        <p:nvSpPr>
          <p:cNvPr id="8" name="Rectangle 7"/>
          <p:cNvSpPr/>
          <p:nvPr/>
        </p:nvSpPr>
        <p:spPr>
          <a:xfrm>
            <a:off x="3269469" y="6315693"/>
            <a:ext cx="3138423" cy="369332"/>
          </a:xfrm>
          <a:prstGeom prst="rect">
            <a:avLst/>
          </a:prstGeom>
          <a:solidFill>
            <a:schemeClr val="bg2">
              <a:lumMod val="60000"/>
              <a:lumOff val="40000"/>
            </a:schemeClr>
          </a:solidFill>
        </p:spPr>
        <p:txBody>
          <a:bodyPr wrap="none">
            <a:spAutoFit/>
          </a:bodyPr>
          <a:lstStyle/>
          <a:p>
            <a:r>
              <a:rPr lang="en-US" dirty="0" smtClean="0">
                <a:solidFill>
                  <a:srgbClr val="7030A0"/>
                </a:solidFill>
              </a:rPr>
              <a:t>Parallelism </a:t>
            </a:r>
            <a:r>
              <a:rPr lang="en-US" dirty="0">
                <a:solidFill>
                  <a:srgbClr val="7030A0"/>
                </a:solidFill>
              </a:rPr>
              <a:t>over </a:t>
            </a:r>
            <a:r>
              <a:rPr lang="en-US" dirty="0" smtClean="0">
                <a:solidFill>
                  <a:srgbClr val="7030A0"/>
                </a:solidFill>
              </a:rPr>
              <a:t>Radar Images</a:t>
            </a:r>
            <a:endParaRPr lang="en-US" dirty="0">
              <a:solidFill>
                <a:srgbClr val="7030A0"/>
              </a:solidFill>
            </a:endParaRPr>
          </a:p>
        </p:txBody>
      </p:sp>
      <p:sp>
        <p:nvSpPr>
          <p:cNvPr id="9" name="Rectangle 8"/>
          <p:cNvSpPr/>
          <p:nvPr/>
        </p:nvSpPr>
        <p:spPr>
          <a:xfrm>
            <a:off x="2024925" y="6281552"/>
            <a:ext cx="1244544" cy="369332"/>
          </a:xfrm>
          <a:prstGeom prst="rect">
            <a:avLst/>
          </a:prstGeom>
          <a:solidFill>
            <a:schemeClr val="bg2">
              <a:lumMod val="60000"/>
              <a:lumOff val="40000"/>
            </a:schemeClr>
          </a:solidFill>
        </p:spPr>
        <p:txBody>
          <a:bodyPr wrap="square">
            <a:spAutoFit/>
          </a:bodyPr>
          <a:lstStyle/>
          <a:p>
            <a:r>
              <a:rPr lang="en-US" dirty="0" smtClean="0">
                <a:solidFill>
                  <a:schemeClr val="accent3">
                    <a:lumMod val="50000"/>
                  </a:schemeClr>
                </a:solidFill>
              </a:rPr>
              <a:t>Streaming</a:t>
            </a:r>
            <a:endParaRPr lang="en-US" dirty="0">
              <a:solidFill>
                <a:schemeClr val="accent3">
                  <a:lumMod val="50000"/>
                </a:schemeClr>
              </a:solidFill>
            </a:endParaRPr>
          </a:p>
        </p:txBody>
      </p:sp>
    </p:spTree>
    <p:extLst>
      <p:ext uri="{BB962C8B-B14F-4D97-AF65-F5344CB8AC3E}">
        <p14:creationId xmlns:p14="http://schemas.microsoft.com/office/powerpoint/2010/main" val="19165272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700345" cy="1143000"/>
          </a:xfrm>
        </p:spPr>
        <p:txBody>
          <a:bodyPr>
            <a:noAutofit/>
          </a:bodyPr>
          <a:lstStyle/>
          <a:p>
            <a:r>
              <a:rPr lang="en-US" sz="3600" b="1" dirty="0" smtClean="0"/>
              <a:t>43: </a:t>
            </a:r>
            <a:r>
              <a:rPr lang="en-US" sz="3600" b="1" dirty="0"/>
              <a:t>Radar Data Analysis for CReSIS Remote Sensing of Ice </a:t>
            </a:r>
            <a:r>
              <a:rPr lang="en-US" sz="3600" b="1" dirty="0" smtClean="0"/>
              <a:t>Sheets II</a:t>
            </a:r>
            <a:endParaRPr lang="en-US" sz="3600" b="1" dirty="0"/>
          </a:p>
        </p:txBody>
      </p:sp>
      <p:sp>
        <p:nvSpPr>
          <p:cNvPr id="3" name="Content Placeholder 2"/>
          <p:cNvSpPr>
            <a:spLocks noGrp="1"/>
          </p:cNvSpPr>
          <p:nvPr>
            <p:ph idx="1"/>
          </p:nvPr>
        </p:nvSpPr>
        <p:spPr>
          <a:xfrm>
            <a:off x="5255" y="1361902"/>
            <a:ext cx="2610475" cy="4114800"/>
          </a:xfrm>
        </p:spPr>
        <p:txBody>
          <a:bodyPr/>
          <a:lstStyle/>
          <a:p>
            <a:r>
              <a:rPr lang="en-US" sz="2300" dirty="0" smtClean="0"/>
              <a:t>Typical </a:t>
            </a:r>
            <a:r>
              <a:rPr lang="en-US" sz="2300" b="1" dirty="0" smtClean="0">
                <a:solidFill>
                  <a:srgbClr val="006BB5"/>
                </a:solidFill>
              </a:rPr>
              <a:t>CReSIS </a:t>
            </a:r>
            <a:r>
              <a:rPr lang="en-US" sz="2300" dirty="0" smtClean="0"/>
              <a:t>data showing aircraft taking data which shows a glacier bed at a depth of 3100 meters with multiple confusing reflections.</a:t>
            </a:r>
            <a:endParaRPr lang="en-US" sz="2300" dirty="0"/>
          </a:p>
        </p:txBody>
      </p:sp>
      <p:sp>
        <p:nvSpPr>
          <p:cNvPr id="6" name="Rounded Rectangle 5"/>
          <p:cNvSpPr/>
          <p:nvPr/>
        </p:nvSpPr>
        <p:spPr>
          <a:xfrm>
            <a:off x="118774" y="5946786"/>
            <a:ext cx="2383436"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a:solidFill>
                  <a:schemeClr val="tx1"/>
                </a:solidFill>
              </a:rPr>
              <a:t>Earth, Environmental and </a:t>
            </a:r>
            <a:r>
              <a:rPr lang="en-US" b="1" dirty="0" smtClean="0">
                <a:solidFill>
                  <a:schemeClr val="tx1"/>
                </a:solidFill>
              </a:rPr>
              <a:t>Polar Science</a:t>
            </a:r>
            <a:endParaRPr lang="en-US" b="1" dirty="0">
              <a:solidFill>
                <a:schemeClr val="tx1"/>
              </a:solidFill>
            </a:endParaRPr>
          </a:p>
        </p:txBody>
      </p:sp>
      <p:pic>
        <p:nvPicPr>
          <p:cNvPr id="4" name="Picture 3"/>
          <p:cNvPicPr>
            <a:picLocks noChangeAspect="1"/>
          </p:cNvPicPr>
          <p:nvPr/>
        </p:nvPicPr>
        <p:blipFill>
          <a:blip r:embed="rId2"/>
          <a:stretch>
            <a:fillRect/>
          </a:stretch>
        </p:blipFill>
        <p:spPr>
          <a:xfrm>
            <a:off x="2754216" y="1652620"/>
            <a:ext cx="6274998" cy="5205380"/>
          </a:xfrm>
          <a:prstGeom prst="rect">
            <a:avLst/>
          </a:prstGeom>
          <a:solidFill>
            <a:schemeClr val="bg1"/>
          </a:solidFill>
        </p:spPr>
      </p:pic>
    </p:spTree>
    <p:extLst>
      <p:ext uri="{BB962C8B-B14F-4D97-AF65-F5344CB8AC3E}">
        <p14:creationId xmlns:p14="http://schemas.microsoft.com/office/powerpoint/2010/main" val="1358017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79"/>
            <a:ext cx="6674069" cy="1143000"/>
          </a:xfrm>
        </p:spPr>
        <p:txBody>
          <a:bodyPr>
            <a:noAutofit/>
          </a:bodyPr>
          <a:lstStyle/>
          <a:p>
            <a:r>
              <a:rPr lang="en-US" sz="3600" b="1" dirty="0" smtClean="0"/>
              <a:t>43: </a:t>
            </a:r>
            <a:r>
              <a:rPr lang="en-US" sz="3600" b="1" dirty="0"/>
              <a:t>Radar Data Analysis for CReSIS Remote Sensing of Ice </a:t>
            </a:r>
            <a:r>
              <a:rPr lang="en-US" sz="3600" b="1" dirty="0" smtClean="0"/>
              <a:t>Sheets III</a:t>
            </a:r>
            <a:endParaRPr lang="en-US" sz="3600" b="1" dirty="0"/>
          </a:p>
        </p:txBody>
      </p:sp>
      <p:sp>
        <p:nvSpPr>
          <p:cNvPr id="3" name="Content Placeholder 2"/>
          <p:cNvSpPr>
            <a:spLocks noGrp="1"/>
          </p:cNvSpPr>
          <p:nvPr>
            <p:ph idx="1"/>
          </p:nvPr>
        </p:nvSpPr>
        <p:spPr>
          <a:xfrm>
            <a:off x="6917885" y="3873616"/>
            <a:ext cx="2051944" cy="379360"/>
          </a:xfrm>
        </p:spPr>
        <p:txBody>
          <a:bodyPr>
            <a:noAutofit/>
          </a:bodyPr>
          <a:lstStyle/>
          <a:p>
            <a:r>
              <a:rPr lang="en-US" sz="2400" dirty="0"/>
              <a:t>Typical flight paths </a:t>
            </a:r>
            <a:r>
              <a:rPr lang="en-US" sz="2400" dirty="0" smtClean="0"/>
              <a:t>of CReSIS </a:t>
            </a:r>
            <a:r>
              <a:rPr lang="en-US" sz="2400" dirty="0"/>
              <a:t>data gathering in survey region</a:t>
            </a:r>
          </a:p>
        </p:txBody>
      </p:sp>
      <p:sp>
        <p:nvSpPr>
          <p:cNvPr id="6" name="Rounded Rectangle 5"/>
          <p:cNvSpPr/>
          <p:nvPr/>
        </p:nvSpPr>
        <p:spPr>
          <a:xfrm>
            <a:off x="6760564" y="3005874"/>
            <a:ext cx="2383436"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a:solidFill>
                  <a:schemeClr val="tx1"/>
                </a:solidFill>
              </a:rPr>
              <a:t>Earth, Environmental </a:t>
            </a:r>
            <a:r>
              <a:rPr lang="en-US" b="1">
                <a:solidFill>
                  <a:schemeClr val="tx1"/>
                </a:solidFill>
              </a:rPr>
              <a:t>and </a:t>
            </a:r>
            <a:r>
              <a:rPr lang="en-US" b="1" smtClean="0">
                <a:solidFill>
                  <a:schemeClr val="tx1"/>
                </a:solidFill>
              </a:rPr>
              <a:t>Polar Science</a:t>
            </a:r>
            <a:endParaRPr lang="en-US" b="1" dirty="0">
              <a:solidFill>
                <a:schemeClr val="tx1"/>
              </a:solidFill>
            </a:endParaRPr>
          </a:p>
        </p:txBody>
      </p:sp>
      <p:pic>
        <p:nvPicPr>
          <p:cNvPr id="4" name="Picture 3"/>
          <p:cNvPicPr>
            <a:picLocks noChangeAspect="1"/>
          </p:cNvPicPr>
          <p:nvPr/>
        </p:nvPicPr>
        <p:blipFill>
          <a:blip r:embed="rId2"/>
          <a:stretch>
            <a:fillRect/>
          </a:stretch>
        </p:blipFill>
        <p:spPr>
          <a:xfrm>
            <a:off x="-94594" y="1589810"/>
            <a:ext cx="6917884" cy="5268190"/>
          </a:xfrm>
          <a:prstGeom prst="rect">
            <a:avLst/>
          </a:prstGeom>
        </p:spPr>
      </p:pic>
    </p:spTree>
    <p:extLst>
      <p:ext uri="{BB962C8B-B14F-4D97-AF65-F5344CB8AC3E}">
        <p14:creationId xmlns:p14="http://schemas.microsoft.com/office/powerpoint/2010/main" val="11744715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195" y="-30383"/>
            <a:ext cx="5280805" cy="1143000"/>
          </a:xfrm>
        </p:spPr>
        <p:txBody>
          <a:bodyPr>
            <a:noAutofit/>
          </a:bodyPr>
          <a:lstStyle/>
          <a:p>
            <a:r>
              <a:rPr lang="en-US" sz="2800" b="1" dirty="0" smtClean="0"/>
              <a:t>43: </a:t>
            </a:r>
            <a:r>
              <a:rPr lang="en-US" sz="2800" b="1" dirty="0"/>
              <a:t>Radar Data Analysis for CReSIS Remote Sensing of Ice </a:t>
            </a:r>
            <a:r>
              <a:rPr lang="en-US" sz="2800" b="1" dirty="0" smtClean="0"/>
              <a:t>Sheets IV</a:t>
            </a:r>
            <a:endParaRPr lang="en-US" sz="2800" b="1" dirty="0"/>
          </a:p>
        </p:txBody>
      </p:sp>
      <p:sp>
        <p:nvSpPr>
          <p:cNvPr id="3" name="Content Placeholder 2"/>
          <p:cNvSpPr>
            <a:spLocks noGrp="1"/>
          </p:cNvSpPr>
          <p:nvPr>
            <p:ph idx="1"/>
          </p:nvPr>
        </p:nvSpPr>
        <p:spPr>
          <a:xfrm>
            <a:off x="0" y="1065411"/>
            <a:ext cx="9144000" cy="379360"/>
          </a:xfrm>
        </p:spPr>
        <p:txBody>
          <a:bodyPr>
            <a:noAutofit/>
          </a:bodyPr>
          <a:lstStyle/>
          <a:p>
            <a:r>
              <a:rPr lang="en-US" sz="2000" dirty="0"/>
              <a:t>Typical </a:t>
            </a:r>
            <a:r>
              <a:rPr lang="en-US" sz="2000" dirty="0" smtClean="0"/>
              <a:t>CReSIS echogram </a:t>
            </a:r>
            <a:r>
              <a:rPr lang="en-US" sz="2000" dirty="0"/>
              <a:t>with Detected Boundaries.  The </a:t>
            </a:r>
            <a:r>
              <a:rPr lang="en-US" sz="2000" dirty="0" smtClean="0"/>
              <a:t/>
            </a:r>
            <a:br>
              <a:rPr lang="en-US" sz="2000" dirty="0" smtClean="0"/>
            </a:br>
            <a:r>
              <a:rPr lang="en-US" sz="2000" dirty="0" smtClean="0"/>
              <a:t>upper </a:t>
            </a:r>
            <a:r>
              <a:rPr lang="en-US" sz="2000" dirty="0"/>
              <a:t>(green) boundary is between air and ice layer </a:t>
            </a:r>
            <a:r>
              <a:rPr lang="en-US" sz="2000" dirty="0" smtClean="0"/>
              <a:t/>
            </a:r>
            <a:br>
              <a:rPr lang="en-US" sz="2000" dirty="0" smtClean="0"/>
            </a:br>
            <a:r>
              <a:rPr lang="en-US" sz="2000" dirty="0" smtClean="0"/>
              <a:t>while </a:t>
            </a:r>
            <a:r>
              <a:rPr lang="en-US" sz="2000" dirty="0"/>
              <a:t>the lower (red) boundary is between ice and terrain</a:t>
            </a:r>
          </a:p>
        </p:txBody>
      </p:sp>
      <p:sp>
        <p:nvSpPr>
          <p:cNvPr id="5" name="Slide Number Placeholder 4"/>
          <p:cNvSpPr>
            <a:spLocks noGrp="1"/>
          </p:cNvSpPr>
          <p:nvPr>
            <p:ph type="sldNum" sz="quarter" idx="12"/>
          </p:nvPr>
        </p:nvSpPr>
        <p:spPr/>
        <p:txBody>
          <a:bodyPr/>
          <a:lstStyle/>
          <a:p>
            <a:fld id="{C4B85148-DB98-4269-ACE6-2DF49F9918C9}" type="slidenum">
              <a:rPr lang="en-US" smtClean="0"/>
              <a:pPr/>
              <a:t>23</a:t>
            </a:fld>
            <a:endParaRPr lang="en-US" dirty="0"/>
          </a:p>
        </p:txBody>
      </p:sp>
      <p:sp>
        <p:nvSpPr>
          <p:cNvPr id="6" name="Rounded Rectangle 5"/>
          <p:cNvSpPr/>
          <p:nvPr/>
        </p:nvSpPr>
        <p:spPr>
          <a:xfrm>
            <a:off x="-9993" y="370"/>
            <a:ext cx="2383436"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a:solidFill>
                  <a:schemeClr val="tx1"/>
                </a:solidFill>
              </a:rPr>
              <a:t>Earth, Environmental </a:t>
            </a:r>
            <a:r>
              <a:rPr lang="en-US" b="1">
                <a:solidFill>
                  <a:schemeClr val="tx1"/>
                </a:solidFill>
              </a:rPr>
              <a:t>and </a:t>
            </a:r>
            <a:r>
              <a:rPr lang="en-US" b="1" smtClean="0">
                <a:solidFill>
                  <a:schemeClr val="tx1"/>
                </a:solidFill>
              </a:rPr>
              <a:t>Polar Science</a:t>
            </a:r>
            <a:endParaRPr lang="en-US" b="1" dirty="0">
              <a:solidFill>
                <a:schemeClr val="tx1"/>
              </a:solidFill>
            </a:endParaRPr>
          </a:p>
        </p:txBody>
      </p:sp>
      <p:pic>
        <p:nvPicPr>
          <p:cNvPr id="7" name="Picture 6"/>
          <p:cNvPicPr>
            <a:picLocks noChangeAspect="1"/>
          </p:cNvPicPr>
          <p:nvPr/>
        </p:nvPicPr>
        <p:blipFill>
          <a:blip r:embed="rId3"/>
          <a:stretch>
            <a:fillRect/>
          </a:stretch>
        </p:blipFill>
        <p:spPr>
          <a:xfrm>
            <a:off x="-9993" y="2040434"/>
            <a:ext cx="8934656" cy="4304244"/>
          </a:xfrm>
          <a:prstGeom prst="rect">
            <a:avLst/>
          </a:prstGeom>
        </p:spPr>
      </p:pic>
      <p:sp>
        <p:nvSpPr>
          <p:cNvPr id="8" name="Rectangle 7"/>
          <p:cNvSpPr/>
          <p:nvPr/>
        </p:nvSpPr>
        <p:spPr>
          <a:xfrm>
            <a:off x="1149364" y="6472156"/>
            <a:ext cx="813300" cy="369332"/>
          </a:xfrm>
          <a:prstGeom prst="rect">
            <a:avLst/>
          </a:prstGeom>
          <a:solidFill>
            <a:schemeClr val="bg2">
              <a:lumMod val="60000"/>
              <a:lumOff val="40000"/>
            </a:schemeClr>
          </a:solidFill>
        </p:spPr>
        <p:txBody>
          <a:bodyPr wrap="none">
            <a:spAutoFit/>
          </a:bodyPr>
          <a:lstStyle/>
          <a:p>
            <a:r>
              <a:rPr lang="en-US" dirty="0" smtClean="0">
                <a:solidFill>
                  <a:srgbClr val="0070C0"/>
                </a:solidFill>
              </a:rPr>
              <a:t>PP, </a:t>
            </a:r>
            <a:r>
              <a:rPr lang="en-US" dirty="0">
                <a:solidFill>
                  <a:srgbClr val="0070C0"/>
                </a:solidFill>
              </a:rPr>
              <a:t>GIS</a:t>
            </a:r>
          </a:p>
        </p:txBody>
      </p:sp>
      <p:sp>
        <p:nvSpPr>
          <p:cNvPr id="9" name="Rectangle 8"/>
          <p:cNvSpPr/>
          <p:nvPr/>
        </p:nvSpPr>
        <p:spPr>
          <a:xfrm>
            <a:off x="3269469" y="6466218"/>
            <a:ext cx="2986267" cy="369332"/>
          </a:xfrm>
          <a:prstGeom prst="rect">
            <a:avLst/>
          </a:prstGeom>
          <a:solidFill>
            <a:schemeClr val="bg2">
              <a:lumMod val="60000"/>
              <a:lumOff val="40000"/>
            </a:schemeClr>
          </a:solidFill>
        </p:spPr>
        <p:txBody>
          <a:bodyPr wrap="none">
            <a:spAutoFit/>
          </a:bodyPr>
          <a:lstStyle/>
          <a:p>
            <a:r>
              <a:rPr lang="en-US" dirty="0" smtClean="0">
                <a:solidFill>
                  <a:srgbClr val="0070C0"/>
                </a:solidFill>
              </a:rPr>
              <a:t>Parallelism </a:t>
            </a:r>
            <a:r>
              <a:rPr lang="en-US" dirty="0">
                <a:solidFill>
                  <a:srgbClr val="0070C0"/>
                </a:solidFill>
              </a:rPr>
              <a:t>over </a:t>
            </a:r>
            <a:r>
              <a:rPr lang="en-US" dirty="0" smtClean="0">
                <a:solidFill>
                  <a:srgbClr val="0070C0"/>
                </a:solidFill>
              </a:rPr>
              <a:t>Radar Images</a:t>
            </a:r>
            <a:endParaRPr lang="en-US" dirty="0">
              <a:solidFill>
                <a:srgbClr val="0070C0"/>
              </a:solidFill>
            </a:endParaRPr>
          </a:p>
        </p:txBody>
      </p:sp>
      <p:sp>
        <p:nvSpPr>
          <p:cNvPr id="10" name="Rectangle 9"/>
          <p:cNvSpPr/>
          <p:nvPr/>
        </p:nvSpPr>
        <p:spPr>
          <a:xfrm>
            <a:off x="2024925" y="6466218"/>
            <a:ext cx="1244544" cy="369332"/>
          </a:xfrm>
          <a:prstGeom prst="rect">
            <a:avLst/>
          </a:prstGeom>
          <a:solidFill>
            <a:schemeClr val="bg2">
              <a:lumMod val="60000"/>
              <a:lumOff val="40000"/>
            </a:schemeClr>
          </a:solidFill>
        </p:spPr>
        <p:txBody>
          <a:bodyPr wrap="square">
            <a:spAutoFit/>
          </a:bodyPr>
          <a:lstStyle/>
          <a:p>
            <a:r>
              <a:rPr lang="en-US" dirty="0" smtClean="0">
                <a:solidFill>
                  <a:srgbClr val="0070C0"/>
                </a:solidFill>
              </a:rPr>
              <a:t>Streaming</a:t>
            </a:r>
            <a:endParaRPr lang="en-US" dirty="0">
              <a:solidFill>
                <a:srgbClr val="0070C0"/>
              </a:solidFill>
            </a:endParaRPr>
          </a:p>
        </p:txBody>
      </p:sp>
    </p:spTree>
    <p:extLst>
      <p:ext uri="{BB962C8B-B14F-4D97-AF65-F5344CB8AC3E}">
        <p14:creationId xmlns:p14="http://schemas.microsoft.com/office/powerpoint/2010/main" val="13765846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6" y="22390"/>
            <a:ext cx="6564227" cy="1143000"/>
          </a:xfrm>
        </p:spPr>
        <p:txBody>
          <a:bodyPr>
            <a:noAutofit/>
          </a:bodyPr>
          <a:lstStyle/>
          <a:p>
            <a:r>
              <a:rPr lang="en-US" sz="3200" b="1" dirty="0" smtClean="0"/>
              <a:t>44: </a:t>
            </a:r>
            <a:r>
              <a:rPr lang="en-US" sz="3200" b="1" dirty="0"/>
              <a:t>UAVSAR Data Processing, Data Product Delivery, and Data </a:t>
            </a:r>
            <a:r>
              <a:rPr lang="en-US" sz="3200" b="1" dirty="0" smtClean="0"/>
              <a:t>Services I</a:t>
            </a:r>
            <a:endParaRPr lang="en-US" sz="3200" b="1" dirty="0"/>
          </a:p>
        </p:txBody>
      </p:sp>
      <p:sp>
        <p:nvSpPr>
          <p:cNvPr id="3" name="Content Placeholder 2"/>
          <p:cNvSpPr>
            <a:spLocks noGrp="1"/>
          </p:cNvSpPr>
          <p:nvPr>
            <p:ph idx="1"/>
          </p:nvPr>
        </p:nvSpPr>
        <p:spPr>
          <a:xfrm>
            <a:off x="0" y="990289"/>
            <a:ext cx="9144000" cy="5429379"/>
          </a:xfrm>
        </p:spPr>
        <p:txBody>
          <a:bodyPr>
            <a:noAutofit/>
          </a:bodyPr>
          <a:lstStyle/>
          <a:p>
            <a:r>
              <a:rPr lang="en-US" sz="2300" b="1" dirty="0">
                <a:solidFill>
                  <a:srgbClr val="FF0000"/>
                </a:solidFill>
              </a:rPr>
              <a:t>Application:</a:t>
            </a:r>
            <a:r>
              <a:rPr lang="en-US" sz="2300" dirty="0"/>
              <a:t> Synthetic Aperture Radar (SAR) can </a:t>
            </a:r>
            <a:r>
              <a:rPr lang="en-US" sz="2300" dirty="0" smtClean="0"/>
              <a:t/>
            </a:r>
            <a:br>
              <a:rPr lang="en-US" sz="2300" dirty="0" smtClean="0"/>
            </a:br>
            <a:r>
              <a:rPr lang="en-US" sz="2300" dirty="0" smtClean="0"/>
              <a:t>identify </a:t>
            </a:r>
            <a:r>
              <a:rPr lang="en-US" sz="2300" dirty="0"/>
              <a:t>landscape changes caused by seismic </a:t>
            </a:r>
            <a:r>
              <a:rPr lang="en-US" sz="2300" dirty="0" smtClean="0"/>
              <a:t/>
            </a:r>
            <a:br>
              <a:rPr lang="en-US" sz="2300" dirty="0" smtClean="0"/>
            </a:br>
            <a:r>
              <a:rPr lang="en-US" sz="2300" dirty="0" smtClean="0"/>
              <a:t>activity</a:t>
            </a:r>
            <a:r>
              <a:rPr lang="en-US" sz="2300" dirty="0"/>
              <a:t>, landslides, deforestation, vegetation </a:t>
            </a:r>
            <a:r>
              <a:rPr lang="en-US" sz="2300" dirty="0" smtClean="0"/>
              <a:t/>
            </a:r>
            <a:br>
              <a:rPr lang="en-US" sz="2300" dirty="0" smtClean="0"/>
            </a:br>
            <a:r>
              <a:rPr lang="en-US" sz="2300" dirty="0" smtClean="0"/>
              <a:t>changes </a:t>
            </a:r>
            <a:r>
              <a:rPr lang="en-US" sz="2300" dirty="0"/>
              <a:t>and flooding. This is for example used to support earthquake science </a:t>
            </a:r>
            <a:r>
              <a:rPr lang="en-US" sz="2300" dirty="0" smtClean="0"/>
              <a:t>(see next slide) as </a:t>
            </a:r>
            <a:r>
              <a:rPr lang="en-US" sz="2300" dirty="0"/>
              <a:t>well as disaster management. This use case supports the storage, application of image processing and visualization of this geo-located data with angular specification. </a:t>
            </a:r>
            <a:endParaRPr lang="en-US" sz="2300" dirty="0" smtClean="0"/>
          </a:p>
          <a:p>
            <a:r>
              <a:rPr lang="en-US" sz="2300" b="1" dirty="0" smtClean="0">
                <a:solidFill>
                  <a:srgbClr val="FF0000"/>
                </a:solidFill>
              </a:rPr>
              <a:t>Current </a:t>
            </a:r>
            <a:r>
              <a:rPr lang="en-US" sz="2300" b="1" dirty="0">
                <a:solidFill>
                  <a:srgbClr val="FF0000"/>
                </a:solidFill>
              </a:rPr>
              <a:t>Approach:</a:t>
            </a:r>
            <a:r>
              <a:rPr lang="en-US" sz="2300" dirty="0"/>
              <a:t> Data from planes and satellites is processed on NASA computers before being stored after substantial data communication. The data is made public as soon as processed and requires significant curation due to instrumental glitches. The current data size is ~150TB</a:t>
            </a:r>
            <a:endParaRPr lang="en-US" sz="2300" dirty="0" smtClean="0"/>
          </a:p>
          <a:p>
            <a:r>
              <a:rPr lang="en-US" sz="2300" b="1" dirty="0" smtClean="0">
                <a:solidFill>
                  <a:srgbClr val="FF0000"/>
                </a:solidFill>
              </a:rPr>
              <a:t>Futures:</a:t>
            </a:r>
            <a:r>
              <a:rPr lang="en-US" sz="2300" dirty="0"/>
              <a:t> The data size would increase dramatically if Earth Radar Mission launched. Clouds are suitable hosts but are not used today in production.</a:t>
            </a:r>
          </a:p>
        </p:txBody>
      </p:sp>
      <p:sp>
        <p:nvSpPr>
          <p:cNvPr id="6" name="Rounded Rectangle 5"/>
          <p:cNvSpPr/>
          <p:nvPr/>
        </p:nvSpPr>
        <p:spPr>
          <a:xfrm>
            <a:off x="6579993" y="5988690"/>
            <a:ext cx="2383436"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a:solidFill>
                  <a:schemeClr val="tx1"/>
                </a:solidFill>
              </a:rPr>
              <a:t>Earth, Environmental </a:t>
            </a:r>
            <a:r>
              <a:rPr lang="en-US" b="1">
                <a:solidFill>
                  <a:schemeClr val="tx1"/>
                </a:solidFill>
              </a:rPr>
              <a:t>and </a:t>
            </a:r>
            <a:r>
              <a:rPr lang="en-US" b="1" smtClean="0">
                <a:solidFill>
                  <a:schemeClr val="tx1"/>
                </a:solidFill>
              </a:rPr>
              <a:t>Polar Science</a:t>
            </a:r>
            <a:endParaRPr lang="en-US" b="1" dirty="0">
              <a:solidFill>
                <a:schemeClr val="tx1"/>
              </a:solidFill>
            </a:endParaRPr>
          </a:p>
        </p:txBody>
      </p:sp>
      <p:sp>
        <p:nvSpPr>
          <p:cNvPr id="7" name="Rectangle 6"/>
          <p:cNvSpPr/>
          <p:nvPr/>
        </p:nvSpPr>
        <p:spPr>
          <a:xfrm>
            <a:off x="1159755" y="6421121"/>
            <a:ext cx="875561" cy="369332"/>
          </a:xfrm>
          <a:prstGeom prst="rect">
            <a:avLst/>
          </a:prstGeom>
          <a:solidFill>
            <a:schemeClr val="bg2">
              <a:lumMod val="60000"/>
              <a:lumOff val="40000"/>
            </a:schemeClr>
          </a:solidFill>
        </p:spPr>
        <p:txBody>
          <a:bodyPr wrap="none">
            <a:spAutoFit/>
          </a:bodyPr>
          <a:lstStyle/>
          <a:p>
            <a:r>
              <a:rPr lang="en-US" dirty="0" smtClean="0">
                <a:solidFill>
                  <a:srgbClr val="006BB5"/>
                </a:solidFill>
              </a:rPr>
              <a:t>PP, </a:t>
            </a:r>
            <a:r>
              <a:rPr lang="en-US" dirty="0">
                <a:solidFill>
                  <a:srgbClr val="006BB5"/>
                </a:solidFill>
              </a:rPr>
              <a:t>GIS</a:t>
            </a:r>
          </a:p>
        </p:txBody>
      </p:sp>
      <p:sp>
        <p:nvSpPr>
          <p:cNvPr id="8" name="Rectangle 7"/>
          <p:cNvSpPr/>
          <p:nvPr/>
        </p:nvSpPr>
        <p:spPr>
          <a:xfrm>
            <a:off x="3279860" y="6394862"/>
            <a:ext cx="3138423" cy="369332"/>
          </a:xfrm>
          <a:prstGeom prst="rect">
            <a:avLst/>
          </a:prstGeom>
          <a:solidFill>
            <a:schemeClr val="bg2">
              <a:lumMod val="60000"/>
              <a:lumOff val="40000"/>
            </a:schemeClr>
          </a:solidFill>
        </p:spPr>
        <p:txBody>
          <a:bodyPr wrap="none">
            <a:spAutoFit/>
          </a:bodyPr>
          <a:lstStyle/>
          <a:p>
            <a:r>
              <a:rPr lang="en-US" dirty="0" smtClean="0">
                <a:solidFill>
                  <a:srgbClr val="7030A0"/>
                </a:solidFill>
              </a:rPr>
              <a:t>Parallelism </a:t>
            </a:r>
            <a:r>
              <a:rPr lang="en-US" dirty="0">
                <a:solidFill>
                  <a:srgbClr val="7030A0"/>
                </a:solidFill>
              </a:rPr>
              <a:t>over </a:t>
            </a:r>
            <a:r>
              <a:rPr lang="en-US" dirty="0" smtClean="0">
                <a:solidFill>
                  <a:srgbClr val="7030A0"/>
                </a:solidFill>
              </a:rPr>
              <a:t>Radar Images</a:t>
            </a:r>
            <a:endParaRPr lang="en-US" dirty="0">
              <a:solidFill>
                <a:srgbClr val="7030A0"/>
              </a:solidFill>
            </a:endParaRPr>
          </a:p>
        </p:txBody>
      </p:sp>
      <p:sp>
        <p:nvSpPr>
          <p:cNvPr id="9" name="Rectangle 8"/>
          <p:cNvSpPr/>
          <p:nvPr/>
        </p:nvSpPr>
        <p:spPr>
          <a:xfrm>
            <a:off x="2035316" y="6396314"/>
            <a:ext cx="1244544" cy="369332"/>
          </a:xfrm>
          <a:prstGeom prst="rect">
            <a:avLst/>
          </a:prstGeom>
          <a:solidFill>
            <a:schemeClr val="bg2">
              <a:lumMod val="60000"/>
              <a:lumOff val="40000"/>
            </a:schemeClr>
          </a:solidFill>
        </p:spPr>
        <p:txBody>
          <a:bodyPr wrap="square">
            <a:spAutoFit/>
          </a:bodyPr>
          <a:lstStyle/>
          <a:p>
            <a:r>
              <a:rPr lang="en-US" dirty="0" smtClean="0">
                <a:solidFill>
                  <a:schemeClr val="accent3">
                    <a:lumMod val="50000"/>
                  </a:schemeClr>
                </a:solidFill>
              </a:rPr>
              <a:t>Streaming</a:t>
            </a:r>
            <a:endParaRPr lang="en-US" dirty="0">
              <a:solidFill>
                <a:schemeClr val="accent3">
                  <a:lumMod val="50000"/>
                </a:schemeClr>
              </a:solidFill>
            </a:endParaRPr>
          </a:p>
        </p:txBody>
      </p:sp>
    </p:spTree>
    <p:extLst>
      <p:ext uri="{BB962C8B-B14F-4D97-AF65-F5344CB8AC3E}">
        <p14:creationId xmlns:p14="http://schemas.microsoft.com/office/powerpoint/2010/main" val="28416492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494"/>
            <a:ext cx="7078894" cy="810846"/>
          </a:xfrm>
          <a:solidFill>
            <a:schemeClr val="bg1"/>
          </a:solidFill>
        </p:spPr>
        <p:txBody>
          <a:bodyPr>
            <a:noAutofit/>
          </a:bodyPr>
          <a:lstStyle/>
          <a:p>
            <a:r>
              <a:rPr lang="en-US" sz="3200" b="1" dirty="0" smtClean="0"/>
              <a:t>44: </a:t>
            </a:r>
            <a:r>
              <a:rPr lang="en-US" sz="3200" b="1" dirty="0"/>
              <a:t>UAVSAR Data Processing, Data Product Delivery, and Data </a:t>
            </a:r>
            <a:r>
              <a:rPr lang="en-US" sz="3200" b="1" dirty="0" smtClean="0"/>
              <a:t>Services II</a:t>
            </a:r>
            <a:endParaRPr lang="en-US" sz="3200" b="1" dirty="0"/>
          </a:p>
        </p:txBody>
      </p:sp>
      <p:sp>
        <p:nvSpPr>
          <p:cNvPr id="3" name="Content Placeholder 2"/>
          <p:cNvSpPr>
            <a:spLocks noGrp="1"/>
          </p:cNvSpPr>
          <p:nvPr>
            <p:ph idx="1"/>
          </p:nvPr>
        </p:nvSpPr>
        <p:spPr>
          <a:xfrm>
            <a:off x="7078894" y="1560445"/>
            <a:ext cx="2065106" cy="4862128"/>
          </a:xfrm>
        </p:spPr>
        <p:txBody>
          <a:bodyPr>
            <a:noAutofit/>
          </a:bodyPr>
          <a:lstStyle/>
          <a:p>
            <a:pPr marL="0" indent="0">
              <a:buNone/>
            </a:pPr>
            <a:r>
              <a:rPr lang="en-US" sz="1800" dirty="0"/>
              <a:t>Combined unwrapped </a:t>
            </a:r>
            <a:r>
              <a:rPr lang="en-US" sz="1800" dirty="0" err="1"/>
              <a:t>coseismic</a:t>
            </a:r>
            <a:r>
              <a:rPr lang="en-US" sz="1800" dirty="0"/>
              <a:t> interferograms for flight lines 26501, 26505, and 08508 for the October 2009 – April 2010 time period. End points where slip can be seen on the Imperial, Superstition Hills, and Elmore Ranch faults are noted. GPS stations are marked by dots and are labeled.</a:t>
            </a:r>
          </a:p>
        </p:txBody>
      </p:sp>
      <p:sp>
        <p:nvSpPr>
          <p:cNvPr id="5" name="Slide Number Placeholder 4"/>
          <p:cNvSpPr>
            <a:spLocks noGrp="1"/>
          </p:cNvSpPr>
          <p:nvPr>
            <p:ph type="sldNum" sz="quarter" idx="12"/>
          </p:nvPr>
        </p:nvSpPr>
        <p:spPr/>
        <p:txBody>
          <a:bodyPr/>
          <a:lstStyle/>
          <a:p>
            <a:fld id="{C4B85148-DB98-4269-ACE6-2DF49F9918C9}" type="slidenum">
              <a:rPr lang="en-US" smtClean="0"/>
              <a:pPr/>
              <a:t>25</a:t>
            </a:fld>
            <a:endParaRPr lang="en-US" dirty="0"/>
          </a:p>
        </p:txBody>
      </p:sp>
      <p:sp>
        <p:nvSpPr>
          <p:cNvPr id="6" name="Rounded Rectangle 5"/>
          <p:cNvSpPr/>
          <p:nvPr/>
        </p:nvSpPr>
        <p:spPr>
          <a:xfrm>
            <a:off x="30595" y="886795"/>
            <a:ext cx="2383436"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a:solidFill>
                  <a:schemeClr val="tx1"/>
                </a:solidFill>
              </a:rPr>
              <a:t>Earth, Environmental </a:t>
            </a:r>
            <a:r>
              <a:rPr lang="en-US" b="1">
                <a:solidFill>
                  <a:schemeClr val="tx1"/>
                </a:solidFill>
              </a:rPr>
              <a:t>and </a:t>
            </a:r>
            <a:r>
              <a:rPr lang="en-US" b="1" smtClean="0">
                <a:solidFill>
                  <a:schemeClr val="tx1"/>
                </a:solidFill>
              </a:rPr>
              <a:t>Polar Science</a:t>
            </a:r>
            <a:endParaRPr lang="en-US" b="1" dirty="0">
              <a:solidFill>
                <a:schemeClr val="tx1"/>
              </a:solidFill>
            </a:endParaRPr>
          </a:p>
        </p:txBody>
      </p:sp>
      <p:pic>
        <p:nvPicPr>
          <p:cNvPr id="4" name="Picture 3"/>
          <p:cNvPicPr>
            <a:picLocks noChangeAspect="1"/>
          </p:cNvPicPr>
          <p:nvPr/>
        </p:nvPicPr>
        <p:blipFill>
          <a:blip r:embed="rId3"/>
          <a:stretch>
            <a:fillRect/>
          </a:stretch>
        </p:blipFill>
        <p:spPr>
          <a:xfrm>
            <a:off x="0" y="1580464"/>
            <a:ext cx="7078894" cy="4822090"/>
          </a:xfrm>
          <a:prstGeom prst="rect">
            <a:avLst/>
          </a:prstGeom>
        </p:spPr>
      </p:pic>
      <p:sp>
        <p:nvSpPr>
          <p:cNvPr id="7" name="Rectangle 6"/>
          <p:cNvSpPr/>
          <p:nvPr/>
        </p:nvSpPr>
        <p:spPr>
          <a:xfrm>
            <a:off x="916198" y="6422573"/>
            <a:ext cx="813300" cy="369332"/>
          </a:xfrm>
          <a:prstGeom prst="rect">
            <a:avLst/>
          </a:prstGeom>
          <a:solidFill>
            <a:schemeClr val="bg2">
              <a:lumMod val="60000"/>
              <a:lumOff val="40000"/>
            </a:schemeClr>
          </a:solidFill>
        </p:spPr>
        <p:txBody>
          <a:bodyPr wrap="none">
            <a:spAutoFit/>
          </a:bodyPr>
          <a:lstStyle/>
          <a:p>
            <a:r>
              <a:rPr lang="en-US" dirty="0" smtClean="0">
                <a:solidFill>
                  <a:srgbClr val="0070C0"/>
                </a:solidFill>
              </a:rPr>
              <a:t>PP, </a:t>
            </a:r>
            <a:r>
              <a:rPr lang="en-US" dirty="0">
                <a:solidFill>
                  <a:srgbClr val="0070C0"/>
                </a:solidFill>
              </a:rPr>
              <a:t>GIS</a:t>
            </a:r>
          </a:p>
        </p:txBody>
      </p:sp>
      <p:sp>
        <p:nvSpPr>
          <p:cNvPr id="8" name="Rectangle 7"/>
          <p:cNvSpPr/>
          <p:nvPr/>
        </p:nvSpPr>
        <p:spPr>
          <a:xfrm>
            <a:off x="3036303" y="6422573"/>
            <a:ext cx="2986267" cy="369332"/>
          </a:xfrm>
          <a:prstGeom prst="rect">
            <a:avLst/>
          </a:prstGeom>
          <a:solidFill>
            <a:schemeClr val="bg2">
              <a:lumMod val="60000"/>
              <a:lumOff val="40000"/>
            </a:schemeClr>
          </a:solidFill>
        </p:spPr>
        <p:txBody>
          <a:bodyPr wrap="none">
            <a:spAutoFit/>
          </a:bodyPr>
          <a:lstStyle/>
          <a:p>
            <a:r>
              <a:rPr lang="en-US" dirty="0" smtClean="0">
                <a:solidFill>
                  <a:srgbClr val="0070C0"/>
                </a:solidFill>
              </a:rPr>
              <a:t>Parallelism </a:t>
            </a:r>
            <a:r>
              <a:rPr lang="en-US" dirty="0">
                <a:solidFill>
                  <a:srgbClr val="0070C0"/>
                </a:solidFill>
              </a:rPr>
              <a:t>over </a:t>
            </a:r>
            <a:r>
              <a:rPr lang="en-US" dirty="0" smtClean="0">
                <a:solidFill>
                  <a:srgbClr val="0070C0"/>
                </a:solidFill>
              </a:rPr>
              <a:t>Radar Images</a:t>
            </a:r>
            <a:endParaRPr lang="en-US" dirty="0">
              <a:solidFill>
                <a:srgbClr val="0070C0"/>
              </a:solidFill>
            </a:endParaRPr>
          </a:p>
        </p:txBody>
      </p:sp>
      <p:sp>
        <p:nvSpPr>
          <p:cNvPr id="9" name="Rectangle 8"/>
          <p:cNvSpPr/>
          <p:nvPr/>
        </p:nvSpPr>
        <p:spPr>
          <a:xfrm>
            <a:off x="1760628" y="6437475"/>
            <a:ext cx="1244544" cy="369332"/>
          </a:xfrm>
          <a:prstGeom prst="rect">
            <a:avLst/>
          </a:prstGeom>
          <a:solidFill>
            <a:schemeClr val="bg2">
              <a:lumMod val="60000"/>
              <a:lumOff val="40000"/>
            </a:schemeClr>
          </a:solidFill>
        </p:spPr>
        <p:txBody>
          <a:bodyPr wrap="square">
            <a:spAutoFit/>
          </a:bodyPr>
          <a:lstStyle/>
          <a:p>
            <a:r>
              <a:rPr lang="en-US" dirty="0" smtClean="0">
                <a:solidFill>
                  <a:srgbClr val="0070C0"/>
                </a:solidFill>
              </a:rPr>
              <a:t>Streaming</a:t>
            </a:r>
            <a:endParaRPr lang="en-US" dirty="0">
              <a:solidFill>
                <a:srgbClr val="0070C0"/>
              </a:solidFill>
            </a:endParaRPr>
          </a:p>
        </p:txBody>
      </p:sp>
    </p:spTree>
    <p:extLst>
      <p:ext uri="{BB962C8B-B14F-4D97-AF65-F5344CB8AC3E}">
        <p14:creationId xmlns:p14="http://schemas.microsoft.com/office/powerpoint/2010/main" val="6486120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b="1" dirty="0" smtClean="0"/>
              <a:t>Examples: Especially Internet of Things based Applications</a:t>
            </a:r>
            <a:endParaRPr lang="en-US" b="1" dirty="0"/>
          </a:p>
        </p:txBody>
      </p:sp>
    </p:spTree>
    <p:extLst>
      <p:ext uri="{BB962C8B-B14F-4D97-AF65-F5344CB8AC3E}">
        <p14:creationId xmlns:p14="http://schemas.microsoft.com/office/powerpoint/2010/main" val="10515254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996701" cy="681891"/>
          </a:xfrm>
        </p:spPr>
        <p:txBody>
          <a:bodyPr>
            <a:normAutofit/>
          </a:bodyPr>
          <a:lstStyle/>
          <a:p>
            <a:r>
              <a:rPr lang="en-US" sz="3200" b="1" dirty="0" smtClean="0"/>
              <a:t>Internet of Things and Streaming Apps</a:t>
            </a:r>
            <a:endParaRPr lang="en-US" sz="3200" b="1" dirty="0"/>
          </a:p>
        </p:txBody>
      </p:sp>
      <p:sp>
        <p:nvSpPr>
          <p:cNvPr id="3" name="Content Placeholder 2"/>
          <p:cNvSpPr>
            <a:spLocks noGrp="1"/>
          </p:cNvSpPr>
          <p:nvPr>
            <p:ph idx="1"/>
          </p:nvPr>
        </p:nvSpPr>
        <p:spPr>
          <a:xfrm>
            <a:off x="58132" y="571620"/>
            <a:ext cx="9110221" cy="6286380"/>
          </a:xfrm>
        </p:spPr>
        <p:txBody>
          <a:bodyPr>
            <a:normAutofit fontScale="92500" lnSpcReduction="10000"/>
          </a:bodyPr>
          <a:lstStyle/>
          <a:p>
            <a:r>
              <a:rPr lang="en-US" sz="2400" dirty="0" smtClean="0"/>
              <a:t>It </a:t>
            </a:r>
            <a:r>
              <a:rPr lang="en-US" sz="2400" dirty="0"/>
              <a:t>is projected that there will </a:t>
            </a:r>
            <a:r>
              <a:rPr lang="en-US" sz="2400" dirty="0" smtClean="0"/>
              <a:t>be </a:t>
            </a:r>
            <a:r>
              <a:rPr lang="en-US" sz="2400" b="1" dirty="0" smtClean="0"/>
              <a:t>24 (Mobile Industry</a:t>
            </a:r>
            <a:br>
              <a:rPr lang="en-US" sz="2400" b="1" dirty="0" smtClean="0"/>
            </a:br>
            <a:r>
              <a:rPr lang="en-US" sz="2400" b="1" dirty="0" smtClean="0"/>
              <a:t>Group)  to 50 (Cisco) </a:t>
            </a:r>
            <a:r>
              <a:rPr lang="en-US" sz="2400" b="1" dirty="0"/>
              <a:t>billion </a:t>
            </a:r>
            <a:r>
              <a:rPr lang="en-US" sz="2400" b="1" dirty="0" smtClean="0"/>
              <a:t>devices</a:t>
            </a:r>
            <a:br>
              <a:rPr lang="en-US" sz="2400" b="1" dirty="0" smtClean="0"/>
            </a:br>
            <a:r>
              <a:rPr lang="en-US" sz="2400" dirty="0" smtClean="0"/>
              <a:t>on </a:t>
            </a:r>
            <a:r>
              <a:rPr lang="en-US" sz="2400" dirty="0"/>
              <a:t>the </a:t>
            </a:r>
            <a:r>
              <a:rPr lang="en-US" sz="2400" dirty="0" smtClean="0"/>
              <a:t>Internet by 2020. </a:t>
            </a:r>
          </a:p>
          <a:p>
            <a:r>
              <a:rPr lang="en-US" sz="2400" dirty="0" smtClean="0"/>
              <a:t>The</a:t>
            </a:r>
            <a:r>
              <a:rPr lang="en-US" sz="2400" b="1" dirty="0" smtClean="0"/>
              <a:t> </a:t>
            </a:r>
            <a:r>
              <a:rPr lang="en-US" sz="2400" b="1" dirty="0"/>
              <a:t>cloud </a:t>
            </a:r>
            <a:r>
              <a:rPr lang="en-US" sz="2400" dirty="0" smtClean="0"/>
              <a:t>natural controller </a:t>
            </a:r>
            <a:r>
              <a:rPr lang="en-US" sz="2400" dirty="0"/>
              <a:t>of and </a:t>
            </a:r>
            <a:r>
              <a:rPr lang="en-US" sz="2400" b="1" dirty="0"/>
              <a:t>resource </a:t>
            </a:r>
            <a:r>
              <a:rPr lang="en-US" sz="2400" b="1" dirty="0" smtClean="0"/>
              <a:t>provider</a:t>
            </a:r>
            <a:br>
              <a:rPr lang="en-US" sz="2400" b="1" dirty="0" smtClean="0"/>
            </a:br>
            <a:r>
              <a:rPr lang="en-US" sz="2400" b="1" dirty="0" smtClean="0"/>
              <a:t> </a:t>
            </a:r>
            <a:r>
              <a:rPr lang="en-US" sz="2400" b="1" dirty="0"/>
              <a:t>for the Internet of Things. </a:t>
            </a:r>
            <a:endParaRPr lang="en-US" sz="2400" b="1" dirty="0" smtClean="0"/>
          </a:p>
          <a:p>
            <a:r>
              <a:rPr lang="en-US" sz="2400" dirty="0" smtClean="0"/>
              <a:t>Smart phones/watches, Wearable devices (Smart People), “Intelligent River” “Smart Homes and Grid” </a:t>
            </a:r>
            <a:r>
              <a:rPr lang="en-US" sz="2400" dirty="0"/>
              <a:t>and </a:t>
            </a:r>
            <a:r>
              <a:rPr lang="en-US" sz="2400" dirty="0" smtClean="0"/>
              <a:t>“Ubiquitous Cities”, Robotics.</a:t>
            </a:r>
          </a:p>
          <a:p>
            <a:r>
              <a:rPr lang="en-US" sz="2400" dirty="0" smtClean="0"/>
              <a:t>Majority of use cases are streaming – experimental science gathers data in a stream – sometimes batched as in a field trip. Below is sample</a:t>
            </a:r>
          </a:p>
          <a:p>
            <a:r>
              <a:rPr lang="en-US" sz="2400" b="1" dirty="0"/>
              <a:t>10: Cargo Shipping </a:t>
            </a:r>
            <a:r>
              <a:rPr lang="en-US" sz="2400" b="1" dirty="0" smtClean="0"/>
              <a:t>Tracking </a:t>
            </a:r>
            <a:r>
              <a:rPr lang="en-US" sz="2400" dirty="0" smtClean="0"/>
              <a:t>as in UPS, </a:t>
            </a:r>
            <a:r>
              <a:rPr lang="en-US" sz="2400" dirty="0" err="1" smtClean="0"/>
              <a:t>Fedex</a:t>
            </a:r>
            <a:r>
              <a:rPr lang="en-US" sz="2400" dirty="0" smtClean="0"/>
              <a:t> </a:t>
            </a:r>
            <a:r>
              <a:rPr lang="en-US" sz="2400" b="1" dirty="0" smtClean="0">
                <a:solidFill>
                  <a:srgbClr val="0070C0"/>
                </a:solidFill>
              </a:rPr>
              <a:t>PP GIS LML</a:t>
            </a:r>
          </a:p>
          <a:p>
            <a:r>
              <a:rPr lang="en-US" sz="2400" b="1" dirty="0" smtClean="0"/>
              <a:t>13</a:t>
            </a:r>
            <a:r>
              <a:rPr lang="en-US" sz="2400" b="1" dirty="0"/>
              <a:t>: Large Scale Geospatial Analysis and </a:t>
            </a:r>
            <a:r>
              <a:rPr lang="en-US" sz="2400" b="1" dirty="0" smtClean="0"/>
              <a:t>Visualization </a:t>
            </a:r>
            <a:r>
              <a:rPr lang="en-US" sz="2400" b="1" dirty="0" smtClean="0">
                <a:solidFill>
                  <a:srgbClr val="0070C0"/>
                </a:solidFill>
              </a:rPr>
              <a:t>PP GIS LML </a:t>
            </a:r>
            <a:r>
              <a:rPr lang="en-US" sz="2400" dirty="0" smtClean="0"/>
              <a:t>(in image set)</a:t>
            </a:r>
          </a:p>
          <a:p>
            <a:r>
              <a:rPr lang="en-US" sz="2400" b="1" dirty="0"/>
              <a:t>28: </a:t>
            </a:r>
            <a:r>
              <a:rPr lang="en-US" sz="2400" b="1" dirty="0" err="1"/>
              <a:t>Truthy</a:t>
            </a:r>
            <a:r>
              <a:rPr lang="en-US" sz="2400" b="1" dirty="0"/>
              <a:t>: Information diffusion research from Twitter </a:t>
            </a:r>
            <a:r>
              <a:rPr lang="en-US" sz="2400" b="1" dirty="0" smtClean="0"/>
              <a:t>Data </a:t>
            </a:r>
            <a:r>
              <a:rPr lang="en-US" sz="2400" b="1" dirty="0" smtClean="0">
                <a:solidFill>
                  <a:srgbClr val="0070C0"/>
                </a:solidFill>
              </a:rPr>
              <a:t>PP MR </a:t>
            </a:r>
            <a:r>
              <a:rPr lang="en-US" sz="2400" dirty="0" smtClean="0"/>
              <a:t>for Search, </a:t>
            </a:r>
            <a:r>
              <a:rPr lang="en-US" sz="2400" b="1" dirty="0" smtClean="0">
                <a:solidFill>
                  <a:srgbClr val="0070C0"/>
                </a:solidFill>
              </a:rPr>
              <a:t>GML</a:t>
            </a:r>
            <a:r>
              <a:rPr lang="en-US" sz="2400" dirty="0" smtClean="0"/>
              <a:t> for community determination</a:t>
            </a:r>
          </a:p>
          <a:p>
            <a:r>
              <a:rPr lang="en-US" sz="2400" b="1" dirty="0" smtClean="0"/>
              <a:t>39</a:t>
            </a:r>
            <a:r>
              <a:rPr lang="en-US" sz="2400" b="1" dirty="0"/>
              <a:t>: Particle Physics: Analysis of LHC Large Hadron Collider Data: Discovery of Higgs particle </a:t>
            </a:r>
            <a:r>
              <a:rPr lang="en-US" sz="2400" b="1" dirty="0" smtClean="0">
                <a:solidFill>
                  <a:srgbClr val="0070C0"/>
                </a:solidFill>
              </a:rPr>
              <a:t>PP Local Processing Global statistics</a:t>
            </a:r>
          </a:p>
          <a:p>
            <a:r>
              <a:rPr lang="en-US" sz="2400" b="1" dirty="0"/>
              <a:t>50: DOE-BER </a:t>
            </a:r>
            <a:r>
              <a:rPr lang="en-US" sz="2400" b="1" dirty="0" err="1"/>
              <a:t>AmeriFlux</a:t>
            </a:r>
            <a:r>
              <a:rPr lang="en-US" sz="2400" b="1" dirty="0"/>
              <a:t> and FLUXNET </a:t>
            </a:r>
            <a:r>
              <a:rPr lang="en-US" sz="2400" b="1" dirty="0" smtClean="0"/>
              <a:t>Networks </a:t>
            </a:r>
            <a:r>
              <a:rPr lang="en-US" sz="2400" b="1" dirty="0" smtClean="0">
                <a:solidFill>
                  <a:srgbClr val="0070C0"/>
                </a:solidFill>
              </a:rPr>
              <a:t>PP GIS LML</a:t>
            </a:r>
          </a:p>
          <a:p>
            <a:r>
              <a:rPr lang="en-US" sz="2400" b="1" dirty="0"/>
              <a:t>51: Consumption forecasting in Smart </a:t>
            </a:r>
            <a:r>
              <a:rPr lang="en-US" sz="2400" b="1" dirty="0" smtClean="0"/>
              <a:t>Grids </a:t>
            </a:r>
            <a:r>
              <a:rPr lang="en-US" sz="2400" b="1" dirty="0" smtClean="0">
                <a:solidFill>
                  <a:srgbClr val="0070C0"/>
                </a:solidFill>
              </a:rPr>
              <a:t>PP GIS LML</a:t>
            </a:r>
            <a:endParaRPr lang="en-US" sz="2400" dirty="0" smtClean="0">
              <a:solidFill>
                <a:srgbClr val="0070C0"/>
              </a:solidFill>
            </a:endParaRPr>
          </a:p>
        </p:txBody>
      </p:sp>
      <p:sp>
        <p:nvSpPr>
          <p:cNvPr id="4" name="Slide Number Placeholder 3"/>
          <p:cNvSpPr>
            <a:spLocks noGrp="1"/>
          </p:cNvSpPr>
          <p:nvPr>
            <p:ph type="sldNum" sz="quarter" idx="12"/>
          </p:nvPr>
        </p:nvSpPr>
        <p:spPr/>
        <p:txBody>
          <a:bodyPr/>
          <a:lstStyle/>
          <a:p>
            <a:fld id="{94CC141A-9CC6-41A7-A7D0-011D836CC6E2}" type="slidenum">
              <a:rPr lang="en-US" smtClean="0"/>
              <a:pPr/>
              <a:t>27</a:t>
            </a:fld>
            <a:endParaRPr lang="en-US"/>
          </a:p>
        </p:txBody>
      </p:sp>
    </p:spTree>
    <p:extLst>
      <p:ext uri="{BB962C8B-B14F-4D97-AF65-F5344CB8AC3E}">
        <p14:creationId xmlns:p14="http://schemas.microsoft.com/office/powerpoint/2010/main" val="37716485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390418"/>
            <a:ext cx="7983020" cy="6477630"/>
            <a:chOff x="0" y="0"/>
            <a:chExt cx="9144000" cy="6868048"/>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3" name="Rectangle 2"/>
            <p:cNvSpPr/>
            <p:nvPr/>
          </p:nvSpPr>
          <p:spPr>
            <a:xfrm>
              <a:off x="4572000" y="6498716"/>
              <a:ext cx="3783152" cy="369332"/>
            </a:xfrm>
            <a:prstGeom prst="rect">
              <a:avLst/>
            </a:prstGeom>
          </p:spPr>
          <p:txBody>
            <a:bodyPr wrap="none">
              <a:spAutoFit/>
            </a:bodyPr>
            <a:lstStyle/>
            <a:p>
              <a:r>
                <a:rPr lang="en-US" dirty="0"/>
                <a:t>http://www.kpcb.com/internet-trends</a:t>
              </a:r>
            </a:p>
          </p:txBody>
        </p:sp>
      </p:grpSp>
    </p:spTree>
    <p:extLst>
      <p:ext uri="{BB962C8B-B14F-4D97-AF65-F5344CB8AC3E}">
        <p14:creationId xmlns:p14="http://schemas.microsoft.com/office/powerpoint/2010/main" val="19146911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1016"/>
            <a:ext cx="8115980" cy="6086984"/>
          </a:xfrm>
          <a:prstGeom prst="rect">
            <a:avLst/>
          </a:prstGeom>
        </p:spPr>
      </p:pic>
    </p:spTree>
    <p:extLst>
      <p:ext uri="{BB962C8B-B14F-4D97-AF65-F5344CB8AC3E}">
        <p14:creationId xmlns:p14="http://schemas.microsoft.com/office/powerpoint/2010/main" val="2198868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764594" cy="718039"/>
          </a:xfrm>
        </p:spPr>
        <p:txBody>
          <a:bodyPr>
            <a:noAutofit/>
          </a:bodyPr>
          <a:lstStyle/>
          <a:p>
            <a:pPr algn="ctr"/>
            <a:r>
              <a:rPr lang="en-US" sz="2400" b="1" dirty="0" smtClean="0">
                <a:latin typeface="+mn-lt"/>
              </a:rPr>
              <a:t>51 Detailed Use Cases: </a:t>
            </a:r>
            <a:r>
              <a:rPr lang="en-US" sz="2000" b="1" dirty="0" smtClean="0">
                <a:latin typeface="+mn-lt"/>
              </a:rPr>
              <a:t>Contributed July-September 2013</a:t>
            </a:r>
            <a:br>
              <a:rPr lang="en-US" sz="2000" b="1" dirty="0" smtClean="0">
                <a:latin typeface="+mn-lt"/>
              </a:rPr>
            </a:br>
            <a:r>
              <a:rPr lang="en-US" sz="2000" b="1" dirty="0" smtClean="0">
                <a:latin typeface="+mn-lt"/>
              </a:rPr>
              <a:t>Covers goals, data features such as 3 V’s, software, hardware</a:t>
            </a:r>
            <a:endParaRPr lang="en-US" sz="2000" b="1" dirty="0">
              <a:latin typeface="+mn-lt"/>
            </a:endParaRPr>
          </a:p>
        </p:txBody>
      </p:sp>
      <p:sp>
        <p:nvSpPr>
          <p:cNvPr id="3" name="Content Placeholder 2"/>
          <p:cNvSpPr>
            <a:spLocks noGrp="1"/>
          </p:cNvSpPr>
          <p:nvPr>
            <p:ph idx="1"/>
          </p:nvPr>
        </p:nvSpPr>
        <p:spPr>
          <a:xfrm>
            <a:off x="0" y="851954"/>
            <a:ext cx="9144000" cy="5898036"/>
          </a:xfrm>
        </p:spPr>
        <p:txBody>
          <a:bodyPr>
            <a:noAutofit/>
          </a:bodyPr>
          <a:lstStyle/>
          <a:p>
            <a:pPr lvl="0"/>
            <a:r>
              <a:rPr lang="en-US" sz="1800" u="sng" dirty="0">
                <a:solidFill>
                  <a:srgbClr val="0070C0"/>
                </a:solidFill>
                <a:hlinkClick r:id="rId3"/>
              </a:rPr>
              <a:t>http://bigdatawg.nist.gov/usecases.php</a:t>
            </a:r>
            <a:endParaRPr lang="en-US" sz="1800" u="sng" dirty="0">
              <a:solidFill>
                <a:srgbClr val="0070C0"/>
              </a:solidFill>
            </a:endParaRPr>
          </a:p>
          <a:p>
            <a:r>
              <a:rPr lang="en-US" sz="1800" dirty="0">
                <a:hlinkClick r:id="rId4"/>
              </a:rPr>
              <a:t>https://</a:t>
            </a:r>
            <a:r>
              <a:rPr lang="en-US" sz="1800" dirty="0" smtClean="0">
                <a:hlinkClick r:id="rId4"/>
              </a:rPr>
              <a:t>bigdatacoursespring2014.appspot.com/course</a:t>
            </a:r>
            <a:r>
              <a:rPr lang="en-US" sz="1800" dirty="0" smtClean="0"/>
              <a:t> (Section 5)</a:t>
            </a:r>
          </a:p>
          <a:p>
            <a:r>
              <a:rPr lang="en-US" sz="1800" b="1" dirty="0" smtClean="0"/>
              <a:t>Government Operation(4): </a:t>
            </a:r>
            <a:r>
              <a:rPr lang="en-US" sz="1800" dirty="0"/>
              <a:t>National Archives and Records </a:t>
            </a:r>
            <a:r>
              <a:rPr lang="en-US" sz="1800" dirty="0" smtClean="0"/>
              <a:t>Administration, Census Bureau</a:t>
            </a:r>
          </a:p>
          <a:p>
            <a:r>
              <a:rPr lang="en-US" sz="1800" b="1" dirty="0" smtClean="0"/>
              <a:t>Commercial(8): </a:t>
            </a:r>
            <a:r>
              <a:rPr lang="en-US" sz="1800" dirty="0" smtClean="0"/>
              <a:t>Finance in Cloud, Cloud Backup, </a:t>
            </a:r>
            <a:r>
              <a:rPr lang="en-US" sz="1800" dirty="0" err="1" smtClean="0"/>
              <a:t>Mendeley</a:t>
            </a:r>
            <a:r>
              <a:rPr lang="en-US" sz="1800" dirty="0" smtClean="0"/>
              <a:t> (Citations), Netflix, Web Search, Digital Materials, Cargo shipping (as in UPS)</a:t>
            </a:r>
          </a:p>
          <a:p>
            <a:r>
              <a:rPr lang="en-US" sz="1800" b="1" dirty="0" smtClean="0"/>
              <a:t>Defense(3): </a:t>
            </a:r>
            <a:r>
              <a:rPr lang="en-US" sz="1800" dirty="0" smtClean="0"/>
              <a:t>Sensors, Image surveillance, Situation Assessment</a:t>
            </a:r>
          </a:p>
          <a:p>
            <a:r>
              <a:rPr lang="en-US" sz="1800" b="1" dirty="0" smtClean="0"/>
              <a:t>Healthcare and Life Sciences(10): </a:t>
            </a:r>
            <a:r>
              <a:rPr lang="en-US" sz="1800" dirty="0" smtClean="0"/>
              <a:t>Medical records, Graph and Probabilistic analysis, Pathology, </a:t>
            </a:r>
            <a:r>
              <a:rPr lang="en-US" sz="1800" dirty="0" err="1" smtClean="0"/>
              <a:t>Bioimaging</a:t>
            </a:r>
            <a:r>
              <a:rPr lang="en-US" sz="1800" dirty="0" smtClean="0"/>
              <a:t>, Genomics, Epidemiology, People Activity models, Biodiversity</a:t>
            </a:r>
          </a:p>
          <a:p>
            <a:r>
              <a:rPr lang="en-US" sz="1800" b="1" dirty="0"/>
              <a:t>Deep Learning and Social </a:t>
            </a:r>
            <a:r>
              <a:rPr lang="en-US" sz="1800" b="1" dirty="0" smtClean="0"/>
              <a:t>Media(6): </a:t>
            </a:r>
            <a:r>
              <a:rPr lang="en-US" sz="1800" dirty="0" smtClean="0"/>
              <a:t>Driving Car, </a:t>
            </a:r>
            <a:r>
              <a:rPr lang="en-US" sz="1800" dirty="0" err="1" smtClean="0"/>
              <a:t>Geolocate</a:t>
            </a:r>
            <a:r>
              <a:rPr lang="en-US" sz="1800" dirty="0" smtClean="0"/>
              <a:t> images/cameras, Twitter, Crowd Sourcing, Network Science, NIST benchmark datasets</a:t>
            </a:r>
          </a:p>
          <a:p>
            <a:r>
              <a:rPr lang="en-US" sz="1800" b="1" dirty="0"/>
              <a:t>The Ecosystem for </a:t>
            </a:r>
            <a:r>
              <a:rPr lang="en-US" sz="1800" b="1" dirty="0" smtClean="0"/>
              <a:t>Research(4): </a:t>
            </a:r>
            <a:r>
              <a:rPr lang="en-US" sz="1800" dirty="0" smtClean="0"/>
              <a:t>Metadata, Collaboration, Language Translation, Light source experiments</a:t>
            </a:r>
          </a:p>
          <a:p>
            <a:r>
              <a:rPr lang="en-US" sz="1800" b="1" dirty="0"/>
              <a:t>Astronomy and </a:t>
            </a:r>
            <a:r>
              <a:rPr lang="en-US" sz="1800" b="1" dirty="0" smtClean="0"/>
              <a:t>Physics(5): </a:t>
            </a:r>
            <a:r>
              <a:rPr lang="en-US" sz="1800" dirty="0" smtClean="0"/>
              <a:t>Sky Surveys including comparison to simulation, Large Hadron Collider at CERN, Belle Accelerator II in Japan</a:t>
            </a:r>
          </a:p>
          <a:p>
            <a:r>
              <a:rPr lang="en-US" sz="1800" b="1" dirty="0" smtClean="0"/>
              <a:t>Earth</a:t>
            </a:r>
            <a:r>
              <a:rPr lang="en-US" sz="1800" b="1" dirty="0"/>
              <a:t>, Environmental and Polar </a:t>
            </a:r>
            <a:r>
              <a:rPr lang="en-US" sz="1800" b="1" dirty="0" smtClean="0"/>
              <a:t>Science(10): </a:t>
            </a:r>
            <a:r>
              <a:rPr lang="en-US" sz="1800" dirty="0" smtClean="0"/>
              <a:t>Radar Scattering in Atmosphere, Earthquake, Ocean, Earth Observation, Ice sheet Radar scattering, Earth radar mapping, Climate simulation datasets, Atmospheric </a:t>
            </a:r>
            <a:r>
              <a:rPr lang="en-US" sz="1800" dirty="0"/>
              <a:t>turbulence identification, Subsurface </a:t>
            </a:r>
            <a:r>
              <a:rPr lang="en-US" sz="1800" dirty="0" smtClean="0"/>
              <a:t>Biogeochemistry (microbes </a:t>
            </a:r>
            <a:r>
              <a:rPr lang="en-US" sz="1800" dirty="0"/>
              <a:t>to watersheds), AmeriFlux and FLUXNET </a:t>
            </a:r>
            <a:r>
              <a:rPr lang="en-US" sz="1800" dirty="0" smtClean="0"/>
              <a:t>gas sensors</a:t>
            </a:r>
          </a:p>
          <a:p>
            <a:r>
              <a:rPr lang="en-US" sz="1800" b="1" dirty="0" smtClean="0"/>
              <a:t>Energy(1): </a:t>
            </a:r>
            <a:r>
              <a:rPr lang="en-US" sz="1800" dirty="0" smtClean="0"/>
              <a:t>Smart grid</a:t>
            </a:r>
          </a:p>
          <a:p>
            <a:pPr marL="0" indent="0">
              <a:buNone/>
            </a:pPr>
            <a:endParaRPr lang="en-US" sz="1800" dirty="0"/>
          </a:p>
        </p:txBody>
      </p:sp>
      <p:sp>
        <p:nvSpPr>
          <p:cNvPr id="5" name="Slide Number Placeholder 4"/>
          <p:cNvSpPr>
            <a:spLocks noGrp="1"/>
          </p:cNvSpPr>
          <p:nvPr>
            <p:ph type="sldNum" sz="quarter" idx="12"/>
          </p:nvPr>
        </p:nvSpPr>
        <p:spPr/>
        <p:txBody>
          <a:bodyPr/>
          <a:lstStyle/>
          <a:p>
            <a:fld id="{C4B85148-DB98-4269-ACE6-2DF49F9918C9}" type="slidenum">
              <a:rPr lang="en-US" smtClean="0"/>
              <a:pPr/>
              <a:t>3</a:t>
            </a:fld>
            <a:endParaRPr lang="en-US" dirty="0"/>
          </a:p>
        </p:txBody>
      </p:sp>
      <p:sp>
        <p:nvSpPr>
          <p:cNvPr id="4" name="TextBox 3"/>
          <p:cNvSpPr txBox="1"/>
          <p:nvPr/>
        </p:nvSpPr>
        <p:spPr>
          <a:xfrm>
            <a:off x="2547952" y="6440770"/>
            <a:ext cx="6138848" cy="461665"/>
          </a:xfrm>
          <a:prstGeom prst="rect">
            <a:avLst/>
          </a:prstGeom>
          <a:noFill/>
        </p:spPr>
        <p:txBody>
          <a:bodyPr wrap="square" rtlCol="0">
            <a:spAutoFit/>
          </a:bodyPr>
          <a:lstStyle/>
          <a:p>
            <a:r>
              <a:rPr lang="en-US" sz="2400" dirty="0" smtClean="0">
                <a:solidFill>
                  <a:srgbClr val="0070C0"/>
                </a:solidFill>
                <a:cs typeface="Times New Roman" panose="02020603050405020304" pitchFamily="18" charset="0"/>
              </a:rPr>
              <a:t>26 Features for each use case Biased to science</a:t>
            </a:r>
            <a:endParaRPr lang="en-US" sz="2400" dirty="0">
              <a:solidFill>
                <a:srgbClr val="0070C0"/>
              </a:solidFill>
              <a:cs typeface="Times New Roman" panose="02020603050405020304" pitchFamily="18" charset="0"/>
            </a:endParaRPr>
          </a:p>
        </p:txBody>
      </p:sp>
    </p:spTree>
    <p:extLst>
      <p:ext uri="{BB962C8B-B14F-4D97-AF65-F5344CB8AC3E}">
        <p14:creationId xmlns:p14="http://schemas.microsoft.com/office/powerpoint/2010/main" val="12995461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349320"/>
            <a:ext cx="8301519" cy="6508679"/>
            <a:chOff x="0" y="0"/>
            <a:chExt cx="9093141" cy="6858000"/>
          </a:xfrm>
        </p:grpSpPr>
        <p:pic>
          <p:nvPicPr>
            <p:cNvPr id="4" name="Picture 3"/>
            <p:cNvPicPr>
              <a:picLocks noChangeAspect="1"/>
            </p:cNvPicPr>
            <p:nvPr/>
          </p:nvPicPr>
          <p:blipFill>
            <a:blip r:embed="rId3"/>
            <a:stretch>
              <a:fillRect/>
            </a:stretch>
          </p:blipFill>
          <p:spPr>
            <a:xfrm>
              <a:off x="0" y="0"/>
              <a:ext cx="9093141" cy="6858000"/>
            </a:xfrm>
            <a:prstGeom prst="rect">
              <a:avLst/>
            </a:prstGeom>
          </p:spPr>
        </p:pic>
        <p:sp>
          <p:nvSpPr>
            <p:cNvPr id="5" name="Rectangle 4"/>
            <p:cNvSpPr/>
            <p:nvPr/>
          </p:nvSpPr>
          <p:spPr>
            <a:xfrm>
              <a:off x="5143526" y="6488668"/>
              <a:ext cx="3783152" cy="369332"/>
            </a:xfrm>
            <a:prstGeom prst="rect">
              <a:avLst/>
            </a:prstGeom>
          </p:spPr>
          <p:txBody>
            <a:bodyPr wrap="none">
              <a:spAutoFit/>
            </a:bodyPr>
            <a:lstStyle/>
            <a:p>
              <a:r>
                <a:rPr lang="en-US" dirty="0"/>
                <a:t>http://www.kpcb.com/internet-trends</a:t>
              </a:r>
            </a:p>
          </p:txBody>
        </p:sp>
      </p:grpSp>
    </p:spTree>
    <p:extLst>
      <p:ext uri="{BB962C8B-B14F-4D97-AF65-F5344CB8AC3E}">
        <p14:creationId xmlns:p14="http://schemas.microsoft.com/office/powerpoint/2010/main" val="37846416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Line 4"/>
          <p:cNvSpPr>
            <a:spLocks noChangeShapeType="1"/>
          </p:cNvSpPr>
          <p:nvPr/>
        </p:nvSpPr>
        <p:spPr bwMode="auto">
          <a:xfrm flipV="1">
            <a:off x="1639041" y="2032341"/>
            <a:ext cx="5192365" cy="1620730"/>
          </a:xfrm>
          <a:prstGeom prst="line">
            <a:avLst/>
          </a:prstGeom>
          <a:noFill/>
          <a:ln w="76200">
            <a:solidFill>
              <a:schemeClr val="tx1"/>
            </a:solidFill>
            <a:round/>
            <a:headEnd/>
            <a:tailEnd type="triangle" w="med" len="med"/>
          </a:ln>
          <a:effectLst/>
        </p:spPr>
        <p:txBody>
          <a:bodyPr/>
          <a:lstStyle/>
          <a:p>
            <a:endParaRPr lang="en-US"/>
          </a:p>
        </p:txBody>
      </p:sp>
      <p:sp>
        <p:nvSpPr>
          <p:cNvPr id="208" name="Line 2"/>
          <p:cNvSpPr>
            <a:spLocks noChangeShapeType="1"/>
          </p:cNvSpPr>
          <p:nvPr/>
        </p:nvSpPr>
        <p:spPr bwMode="auto">
          <a:xfrm flipV="1">
            <a:off x="3574922" y="2353468"/>
            <a:ext cx="3401520" cy="2701925"/>
          </a:xfrm>
          <a:prstGeom prst="line">
            <a:avLst/>
          </a:prstGeom>
          <a:noFill/>
          <a:ln w="76200">
            <a:solidFill>
              <a:schemeClr val="tx1"/>
            </a:solidFill>
            <a:round/>
            <a:headEnd/>
            <a:tailEnd type="triangle" w="med" len="med"/>
          </a:ln>
          <a:effectLst/>
        </p:spPr>
        <p:txBody>
          <a:bodyPr/>
          <a:lstStyle/>
          <a:p>
            <a:endParaRPr lang="en-US"/>
          </a:p>
        </p:txBody>
      </p:sp>
      <p:sp>
        <p:nvSpPr>
          <p:cNvPr id="1032194" name="Line 2"/>
          <p:cNvSpPr>
            <a:spLocks noChangeShapeType="1"/>
          </p:cNvSpPr>
          <p:nvPr/>
        </p:nvSpPr>
        <p:spPr bwMode="auto">
          <a:xfrm flipV="1">
            <a:off x="6711927" y="2667000"/>
            <a:ext cx="603273" cy="2582503"/>
          </a:xfrm>
          <a:prstGeom prst="line">
            <a:avLst/>
          </a:prstGeom>
          <a:noFill/>
          <a:ln w="76200">
            <a:solidFill>
              <a:schemeClr val="tx1"/>
            </a:solidFill>
            <a:round/>
            <a:headEnd/>
            <a:tailEnd type="triangle" w="med" len="med"/>
          </a:ln>
          <a:effectLst/>
        </p:spPr>
        <p:txBody>
          <a:bodyPr/>
          <a:lstStyle/>
          <a:p>
            <a:endParaRPr lang="en-US"/>
          </a:p>
        </p:txBody>
      </p:sp>
      <p:sp>
        <p:nvSpPr>
          <p:cNvPr id="1032195" name="Line 3"/>
          <p:cNvSpPr>
            <a:spLocks noChangeShapeType="1"/>
          </p:cNvSpPr>
          <p:nvPr/>
        </p:nvSpPr>
        <p:spPr bwMode="auto">
          <a:xfrm flipV="1">
            <a:off x="1584325" y="1904998"/>
            <a:ext cx="5197475" cy="14678"/>
          </a:xfrm>
          <a:prstGeom prst="line">
            <a:avLst/>
          </a:prstGeom>
          <a:noFill/>
          <a:ln w="76200">
            <a:solidFill>
              <a:schemeClr val="tx1"/>
            </a:solidFill>
            <a:round/>
            <a:headEnd/>
            <a:tailEnd type="triangle" w="med" len="med"/>
          </a:ln>
          <a:effectLst/>
        </p:spPr>
        <p:txBody>
          <a:bodyPr/>
          <a:lstStyle/>
          <a:p>
            <a:endParaRPr lang="en-US"/>
          </a:p>
        </p:txBody>
      </p:sp>
      <p:sp>
        <p:nvSpPr>
          <p:cNvPr id="1032196" name="Line 4"/>
          <p:cNvSpPr>
            <a:spLocks noChangeShapeType="1"/>
          </p:cNvSpPr>
          <p:nvPr/>
        </p:nvSpPr>
        <p:spPr bwMode="auto">
          <a:xfrm flipV="1">
            <a:off x="1280650" y="2133600"/>
            <a:ext cx="5638800" cy="3124200"/>
          </a:xfrm>
          <a:prstGeom prst="line">
            <a:avLst/>
          </a:prstGeom>
          <a:noFill/>
          <a:ln w="76200">
            <a:solidFill>
              <a:schemeClr val="tx1"/>
            </a:solidFill>
            <a:round/>
            <a:headEnd/>
            <a:tailEnd type="triangle" w="med" len="med"/>
          </a:ln>
          <a:effectLst/>
        </p:spPr>
        <p:txBody>
          <a:bodyPr/>
          <a:lstStyle/>
          <a:p>
            <a:endParaRPr lang="en-US"/>
          </a:p>
        </p:txBody>
      </p:sp>
      <p:pic>
        <p:nvPicPr>
          <p:cNvPr id="1032197" name="Picture 5"/>
          <p:cNvPicPr>
            <a:picLocks noChangeArrowheads="1"/>
          </p:cNvPicPr>
          <p:nvPr/>
        </p:nvPicPr>
        <p:blipFill>
          <a:blip r:embed="rId3"/>
          <a:srcRect/>
          <a:stretch>
            <a:fillRect/>
          </a:stretch>
        </p:blipFill>
        <p:spPr bwMode="auto">
          <a:xfrm flipH="1">
            <a:off x="1371600" y="533400"/>
            <a:ext cx="838200" cy="361950"/>
          </a:xfrm>
          <a:prstGeom prst="rect">
            <a:avLst/>
          </a:prstGeom>
          <a:noFill/>
          <a:ln w="12700">
            <a:noFill/>
            <a:miter lim="800000"/>
            <a:headEnd/>
            <a:tailEnd/>
          </a:ln>
          <a:effectLst/>
        </p:spPr>
      </p:pic>
      <p:pic>
        <p:nvPicPr>
          <p:cNvPr id="1032198" name="Picture 6"/>
          <p:cNvPicPr>
            <a:picLocks noChangeAspect="1" noChangeArrowheads="1"/>
          </p:cNvPicPr>
          <p:nvPr/>
        </p:nvPicPr>
        <p:blipFill>
          <a:blip r:embed="rId4" cstate="print"/>
          <a:srcRect/>
          <a:stretch>
            <a:fillRect/>
          </a:stretch>
        </p:blipFill>
        <p:spPr bwMode="auto">
          <a:xfrm>
            <a:off x="0" y="5526088"/>
            <a:ext cx="914400" cy="646112"/>
          </a:xfrm>
          <a:prstGeom prst="rect">
            <a:avLst/>
          </a:prstGeom>
          <a:noFill/>
        </p:spPr>
      </p:pic>
      <p:pic>
        <p:nvPicPr>
          <p:cNvPr id="1032199" name="Picture 7" descr="chapte13ii"/>
          <p:cNvPicPr>
            <a:picLocks noChangeAspect="1" noChangeArrowheads="1"/>
          </p:cNvPicPr>
          <p:nvPr/>
        </p:nvPicPr>
        <p:blipFill>
          <a:blip r:embed="rId5" cstate="print">
            <a:lum bright="12000" contrast="6000"/>
          </a:blip>
          <a:srcRect/>
          <a:stretch>
            <a:fillRect/>
          </a:stretch>
        </p:blipFill>
        <p:spPr bwMode="auto">
          <a:xfrm>
            <a:off x="1371600" y="6127750"/>
            <a:ext cx="476250" cy="730250"/>
          </a:xfrm>
          <a:prstGeom prst="rect">
            <a:avLst/>
          </a:prstGeom>
          <a:noFill/>
        </p:spPr>
      </p:pic>
      <p:pic>
        <p:nvPicPr>
          <p:cNvPr id="1032200" name="Picture 8"/>
          <p:cNvPicPr>
            <a:picLocks noChangeAspect="1" noChangeArrowheads="1"/>
          </p:cNvPicPr>
          <p:nvPr/>
        </p:nvPicPr>
        <p:blipFill>
          <a:blip r:embed="rId6"/>
          <a:srcRect/>
          <a:stretch>
            <a:fillRect/>
          </a:stretch>
        </p:blipFill>
        <p:spPr bwMode="auto">
          <a:xfrm>
            <a:off x="4876800" y="6170613"/>
            <a:ext cx="838200" cy="687387"/>
          </a:xfrm>
          <a:prstGeom prst="rect">
            <a:avLst/>
          </a:prstGeom>
          <a:noFill/>
        </p:spPr>
      </p:pic>
      <p:pic>
        <p:nvPicPr>
          <p:cNvPr id="1032201" name="Picture 9"/>
          <p:cNvPicPr>
            <a:picLocks noChangeAspect="1" noChangeArrowheads="1"/>
          </p:cNvPicPr>
          <p:nvPr/>
        </p:nvPicPr>
        <p:blipFill>
          <a:blip r:embed="rId7" cstate="print"/>
          <a:srcRect l="29417" t="-19330" r="28354" b="-2440"/>
          <a:stretch>
            <a:fillRect/>
          </a:stretch>
        </p:blipFill>
        <p:spPr bwMode="auto">
          <a:xfrm>
            <a:off x="0" y="4495800"/>
            <a:ext cx="838200" cy="533400"/>
          </a:xfrm>
          <a:prstGeom prst="rect">
            <a:avLst/>
          </a:prstGeom>
          <a:noFill/>
        </p:spPr>
      </p:pic>
      <p:pic>
        <p:nvPicPr>
          <p:cNvPr id="1032202" name="Picture 10"/>
          <p:cNvPicPr>
            <a:picLocks noChangeAspect="1" noChangeArrowheads="1"/>
          </p:cNvPicPr>
          <p:nvPr/>
        </p:nvPicPr>
        <p:blipFill>
          <a:blip r:embed="rId8"/>
          <a:srcRect/>
          <a:stretch>
            <a:fillRect/>
          </a:stretch>
        </p:blipFill>
        <p:spPr bwMode="auto">
          <a:xfrm>
            <a:off x="2438400" y="457200"/>
            <a:ext cx="609600" cy="555625"/>
          </a:xfrm>
          <a:prstGeom prst="rect">
            <a:avLst/>
          </a:prstGeom>
          <a:noFill/>
          <a:ln w="9525">
            <a:noFill/>
            <a:miter lim="800000"/>
            <a:headEnd/>
            <a:tailEnd/>
          </a:ln>
        </p:spPr>
      </p:pic>
      <p:grpSp>
        <p:nvGrpSpPr>
          <p:cNvPr id="2" name="Group 11"/>
          <p:cNvGrpSpPr>
            <a:grpSpLocks/>
          </p:cNvGrpSpPr>
          <p:nvPr/>
        </p:nvGrpSpPr>
        <p:grpSpPr bwMode="auto">
          <a:xfrm>
            <a:off x="0" y="6248400"/>
            <a:ext cx="1143000" cy="609600"/>
            <a:chOff x="506" y="717"/>
            <a:chExt cx="790" cy="445"/>
          </a:xfrm>
        </p:grpSpPr>
        <p:sp>
          <p:nvSpPr>
            <p:cNvPr id="1032204" name="Oval 12"/>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032205" name="Line 13"/>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a:p>
          </p:txBody>
        </p:sp>
        <p:sp>
          <p:nvSpPr>
            <p:cNvPr id="1032206" name="Line 14"/>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a:p>
          </p:txBody>
        </p:sp>
        <p:sp>
          <p:nvSpPr>
            <p:cNvPr id="1032207" name="Line 15"/>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a:p>
          </p:txBody>
        </p:sp>
        <p:sp>
          <p:nvSpPr>
            <p:cNvPr id="1032208" name="Rectangle 16"/>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a:p>
          </p:txBody>
        </p:sp>
        <p:sp>
          <p:nvSpPr>
            <p:cNvPr id="1032209" name="Rectangle 17"/>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a:p>
          </p:txBody>
        </p:sp>
        <p:sp>
          <p:nvSpPr>
            <p:cNvPr id="1032210" name="Rectangle 18"/>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a:p>
          </p:txBody>
        </p:sp>
        <p:sp>
          <p:nvSpPr>
            <p:cNvPr id="1032211" name="Rectangle 19"/>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a:p>
          </p:txBody>
        </p:sp>
        <p:sp>
          <p:nvSpPr>
            <p:cNvPr id="1032212" name="Rectangle 20"/>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a:p>
          </p:txBody>
        </p:sp>
        <p:sp>
          <p:nvSpPr>
            <p:cNvPr id="1032213" name="Rectangle 21"/>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a:p>
          </p:txBody>
        </p:sp>
        <p:sp>
          <p:nvSpPr>
            <p:cNvPr id="1032214" name="Rectangle 22"/>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a:p>
          </p:txBody>
        </p:sp>
        <p:sp>
          <p:nvSpPr>
            <p:cNvPr id="1032215" name="Rectangle 23"/>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a:p>
          </p:txBody>
        </p:sp>
        <p:sp>
          <p:nvSpPr>
            <p:cNvPr id="1032216" name="Oval 24"/>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032217" name="Line 25"/>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a:p>
          </p:txBody>
        </p:sp>
        <p:sp>
          <p:nvSpPr>
            <p:cNvPr id="1032218" name="Text Box 26"/>
            <p:cNvSpPr txBox="1">
              <a:spLocks noChangeArrowheads="1"/>
            </p:cNvSpPr>
            <p:nvPr/>
          </p:nvSpPr>
          <p:spPr bwMode="auto">
            <a:xfrm>
              <a:off x="506" y="873"/>
              <a:ext cx="790" cy="268"/>
            </a:xfrm>
            <a:prstGeom prst="rect">
              <a:avLst/>
            </a:prstGeom>
            <a:noFill/>
            <a:ln w="9525">
              <a:noFill/>
              <a:miter lim="800000"/>
              <a:headEnd/>
              <a:tailEnd/>
            </a:ln>
            <a:effectLst/>
          </p:spPr>
          <p:txBody>
            <a:bodyPr anchor="ctr">
              <a:spAutoFit/>
            </a:bodyPr>
            <a:lstStyle/>
            <a:p>
              <a:pPr eaLnBrk="0" hangingPunct="0"/>
              <a:r>
                <a:rPr kumimoji="1" lang="en-US" sz="1800"/>
                <a:t>Database</a:t>
              </a:r>
              <a:endParaRPr kumimoji="1" lang="en-US" sz="1800">
                <a:solidFill>
                  <a:schemeClr val="bg1"/>
                </a:solidFill>
              </a:endParaRPr>
            </a:p>
          </p:txBody>
        </p:sp>
      </p:grpSp>
      <p:grpSp>
        <p:nvGrpSpPr>
          <p:cNvPr id="3" name="Group 27"/>
          <p:cNvGrpSpPr>
            <a:grpSpLocks/>
          </p:cNvGrpSpPr>
          <p:nvPr/>
        </p:nvGrpSpPr>
        <p:grpSpPr bwMode="auto">
          <a:xfrm>
            <a:off x="6946900" y="6096000"/>
            <a:ext cx="685800" cy="762000"/>
            <a:chOff x="1968" y="576"/>
            <a:chExt cx="475" cy="528"/>
          </a:xfrm>
        </p:grpSpPr>
        <p:sp>
          <p:nvSpPr>
            <p:cNvPr id="1032220" name="Oval 28"/>
            <p:cNvSpPr>
              <a:spLocks noChangeArrowheads="1"/>
            </p:cNvSpPr>
            <p:nvPr/>
          </p:nvSpPr>
          <p:spPr bwMode="auto">
            <a:xfrm>
              <a:off x="1968" y="1005"/>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1" name="Oval 29"/>
            <p:cNvSpPr>
              <a:spLocks noChangeArrowheads="1"/>
            </p:cNvSpPr>
            <p:nvPr/>
          </p:nvSpPr>
          <p:spPr bwMode="auto">
            <a:xfrm>
              <a:off x="2093" y="1005"/>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2" name="Oval 30"/>
            <p:cNvSpPr>
              <a:spLocks noChangeArrowheads="1"/>
            </p:cNvSpPr>
            <p:nvPr/>
          </p:nvSpPr>
          <p:spPr bwMode="auto">
            <a:xfrm>
              <a:off x="2219" y="1005"/>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3" name="Oval 31"/>
            <p:cNvSpPr>
              <a:spLocks noChangeArrowheads="1"/>
            </p:cNvSpPr>
            <p:nvPr/>
          </p:nvSpPr>
          <p:spPr bwMode="auto">
            <a:xfrm>
              <a:off x="2344" y="1005"/>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4" name="Oval 32"/>
            <p:cNvSpPr>
              <a:spLocks noChangeArrowheads="1"/>
            </p:cNvSpPr>
            <p:nvPr/>
          </p:nvSpPr>
          <p:spPr bwMode="auto">
            <a:xfrm>
              <a:off x="1968" y="862"/>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5" name="Oval 33"/>
            <p:cNvSpPr>
              <a:spLocks noChangeArrowheads="1"/>
            </p:cNvSpPr>
            <p:nvPr/>
          </p:nvSpPr>
          <p:spPr bwMode="auto">
            <a:xfrm>
              <a:off x="2093" y="862"/>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6" name="Oval 34"/>
            <p:cNvSpPr>
              <a:spLocks noChangeArrowheads="1"/>
            </p:cNvSpPr>
            <p:nvPr/>
          </p:nvSpPr>
          <p:spPr bwMode="auto">
            <a:xfrm>
              <a:off x="2219" y="862"/>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7" name="Oval 35"/>
            <p:cNvSpPr>
              <a:spLocks noChangeArrowheads="1"/>
            </p:cNvSpPr>
            <p:nvPr/>
          </p:nvSpPr>
          <p:spPr bwMode="auto">
            <a:xfrm>
              <a:off x="2344" y="862"/>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8" name="Oval 36"/>
            <p:cNvSpPr>
              <a:spLocks noChangeArrowheads="1"/>
            </p:cNvSpPr>
            <p:nvPr/>
          </p:nvSpPr>
          <p:spPr bwMode="auto">
            <a:xfrm>
              <a:off x="1968" y="719"/>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9" name="Oval 37"/>
            <p:cNvSpPr>
              <a:spLocks noChangeArrowheads="1"/>
            </p:cNvSpPr>
            <p:nvPr/>
          </p:nvSpPr>
          <p:spPr bwMode="auto">
            <a:xfrm>
              <a:off x="2093" y="719"/>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30" name="Oval 38"/>
            <p:cNvSpPr>
              <a:spLocks noChangeArrowheads="1"/>
            </p:cNvSpPr>
            <p:nvPr/>
          </p:nvSpPr>
          <p:spPr bwMode="auto">
            <a:xfrm>
              <a:off x="2219" y="719"/>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31" name="Oval 39"/>
            <p:cNvSpPr>
              <a:spLocks noChangeArrowheads="1"/>
            </p:cNvSpPr>
            <p:nvPr/>
          </p:nvSpPr>
          <p:spPr bwMode="auto">
            <a:xfrm>
              <a:off x="2344" y="719"/>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32" name="Oval 40"/>
            <p:cNvSpPr>
              <a:spLocks noChangeArrowheads="1"/>
            </p:cNvSpPr>
            <p:nvPr/>
          </p:nvSpPr>
          <p:spPr bwMode="auto">
            <a:xfrm>
              <a:off x="1968" y="576"/>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33" name="Oval 41"/>
            <p:cNvSpPr>
              <a:spLocks noChangeArrowheads="1"/>
            </p:cNvSpPr>
            <p:nvPr/>
          </p:nvSpPr>
          <p:spPr bwMode="auto">
            <a:xfrm>
              <a:off x="2093" y="576"/>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34" name="Oval 42"/>
            <p:cNvSpPr>
              <a:spLocks noChangeArrowheads="1"/>
            </p:cNvSpPr>
            <p:nvPr/>
          </p:nvSpPr>
          <p:spPr bwMode="auto">
            <a:xfrm>
              <a:off x="2219" y="576"/>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35" name="Oval 43"/>
            <p:cNvSpPr>
              <a:spLocks noChangeArrowheads="1"/>
            </p:cNvSpPr>
            <p:nvPr/>
          </p:nvSpPr>
          <p:spPr bwMode="auto">
            <a:xfrm>
              <a:off x="2344" y="576"/>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36" name="Line 44"/>
            <p:cNvSpPr>
              <a:spLocks noChangeShapeType="1"/>
            </p:cNvSpPr>
            <p:nvPr/>
          </p:nvSpPr>
          <p:spPr bwMode="auto">
            <a:xfrm>
              <a:off x="2021" y="1055"/>
              <a:ext cx="369" cy="0"/>
            </a:xfrm>
            <a:prstGeom prst="line">
              <a:avLst/>
            </a:prstGeom>
            <a:noFill/>
            <a:ln w="28575">
              <a:solidFill>
                <a:srgbClr val="FF9999"/>
              </a:solidFill>
              <a:round/>
              <a:headEnd/>
              <a:tailEnd/>
            </a:ln>
            <a:effectLst/>
          </p:spPr>
          <p:txBody>
            <a:bodyPr wrap="none" anchor="ctr"/>
            <a:lstStyle/>
            <a:p>
              <a:endParaRPr lang="en-US"/>
            </a:p>
          </p:txBody>
        </p:sp>
        <p:sp>
          <p:nvSpPr>
            <p:cNvPr id="1032237" name="Line 45"/>
            <p:cNvSpPr>
              <a:spLocks noChangeShapeType="1"/>
            </p:cNvSpPr>
            <p:nvPr/>
          </p:nvSpPr>
          <p:spPr bwMode="auto">
            <a:xfrm>
              <a:off x="2021" y="909"/>
              <a:ext cx="369" cy="0"/>
            </a:xfrm>
            <a:prstGeom prst="line">
              <a:avLst/>
            </a:prstGeom>
            <a:noFill/>
            <a:ln w="28575">
              <a:solidFill>
                <a:srgbClr val="FF9999"/>
              </a:solidFill>
              <a:round/>
              <a:headEnd/>
              <a:tailEnd/>
            </a:ln>
            <a:effectLst/>
          </p:spPr>
          <p:txBody>
            <a:bodyPr wrap="none" anchor="ctr"/>
            <a:lstStyle/>
            <a:p>
              <a:endParaRPr lang="en-US"/>
            </a:p>
          </p:txBody>
        </p:sp>
        <p:sp>
          <p:nvSpPr>
            <p:cNvPr id="1032238" name="Line 46"/>
            <p:cNvSpPr>
              <a:spLocks noChangeShapeType="1"/>
            </p:cNvSpPr>
            <p:nvPr/>
          </p:nvSpPr>
          <p:spPr bwMode="auto">
            <a:xfrm>
              <a:off x="2021" y="764"/>
              <a:ext cx="369" cy="0"/>
            </a:xfrm>
            <a:prstGeom prst="line">
              <a:avLst/>
            </a:prstGeom>
            <a:noFill/>
            <a:ln w="28575">
              <a:solidFill>
                <a:srgbClr val="FF9999"/>
              </a:solidFill>
              <a:round/>
              <a:headEnd/>
              <a:tailEnd/>
            </a:ln>
            <a:effectLst/>
          </p:spPr>
          <p:txBody>
            <a:bodyPr wrap="none" anchor="ctr"/>
            <a:lstStyle/>
            <a:p>
              <a:endParaRPr lang="en-US"/>
            </a:p>
          </p:txBody>
        </p:sp>
        <p:sp>
          <p:nvSpPr>
            <p:cNvPr id="1032239" name="Line 47"/>
            <p:cNvSpPr>
              <a:spLocks noChangeShapeType="1"/>
            </p:cNvSpPr>
            <p:nvPr/>
          </p:nvSpPr>
          <p:spPr bwMode="auto">
            <a:xfrm>
              <a:off x="2021" y="619"/>
              <a:ext cx="369" cy="0"/>
            </a:xfrm>
            <a:prstGeom prst="line">
              <a:avLst/>
            </a:prstGeom>
            <a:noFill/>
            <a:ln w="28575">
              <a:solidFill>
                <a:srgbClr val="FF9999"/>
              </a:solidFill>
              <a:round/>
              <a:headEnd/>
              <a:tailEnd/>
            </a:ln>
            <a:effectLst/>
          </p:spPr>
          <p:txBody>
            <a:bodyPr wrap="none" anchor="ctr"/>
            <a:lstStyle/>
            <a:p>
              <a:endParaRPr lang="en-US"/>
            </a:p>
          </p:txBody>
        </p:sp>
        <p:sp>
          <p:nvSpPr>
            <p:cNvPr id="1032240" name="Line 48"/>
            <p:cNvSpPr>
              <a:spLocks noChangeShapeType="1"/>
            </p:cNvSpPr>
            <p:nvPr/>
          </p:nvSpPr>
          <p:spPr bwMode="auto">
            <a:xfrm flipV="1">
              <a:off x="2390" y="619"/>
              <a:ext cx="0" cy="449"/>
            </a:xfrm>
            <a:prstGeom prst="line">
              <a:avLst/>
            </a:prstGeom>
            <a:noFill/>
            <a:ln w="28575">
              <a:solidFill>
                <a:srgbClr val="FF9999"/>
              </a:solidFill>
              <a:round/>
              <a:headEnd/>
              <a:tailEnd/>
            </a:ln>
            <a:effectLst/>
          </p:spPr>
          <p:txBody>
            <a:bodyPr wrap="none" anchor="ctr"/>
            <a:lstStyle/>
            <a:p>
              <a:endParaRPr lang="en-US"/>
            </a:p>
          </p:txBody>
        </p:sp>
        <p:sp>
          <p:nvSpPr>
            <p:cNvPr id="1032241" name="Line 49"/>
            <p:cNvSpPr>
              <a:spLocks noChangeShapeType="1"/>
            </p:cNvSpPr>
            <p:nvPr/>
          </p:nvSpPr>
          <p:spPr bwMode="auto">
            <a:xfrm flipV="1">
              <a:off x="2267" y="624"/>
              <a:ext cx="0" cy="444"/>
            </a:xfrm>
            <a:prstGeom prst="line">
              <a:avLst/>
            </a:prstGeom>
            <a:noFill/>
            <a:ln w="28575">
              <a:solidFill>
                <a:srgbClr val="FF9999"/>
              </a:solidFill>
              <a:round/>
              <a:headEnd/>
              <a:tailEnd/>
            </a:ln>
            <a:effectLst/>
          </p:spPr>
          <p:txBody>
            <a:bodyPr wrap="none" anchor="ctr"/>
            <a:lstStyle/>
            <a:p>
              <a:endParaRPr lang="en-US"/>
            </a:p>
          </p:txBody>
        </p:sp>
        <p:sp>
          <p:nvSpPr>
            <p:cNvPr id="1032242" name="Line 50"/>
            <p:cNvSpPr>
              <a:spLocks noChangeShapeType="1"/>
            </p:cNvSpPr>
            <p:nvPr/>
          </p:nvSpPr>
          <p:spPr bwMode="auto">
            <a:xfrm flipV="1">
              <a:off x="2144" y="624"/>
              <a:ext cx="0" cy="432"/>
            </a:xfrm>
            <a:prstGeom prst="line">
              <a:avLst/>
            </a:prstGeom>
            <a:noFill/>
            <a:ln w="28575">
              <a:solidFill>
                <a:srgbClr val="FF9999"/>
              </a:solidFill>
              <a:round/>
              <a:headEnd/>
              <a:tailEnd/>
            </a:ln>
            <a:effectLst/>
          </p:spPr>
          <p:txBody>
            <a:bodyPr wrap="none" anchor="ctr"/>
            <a:lstStyle/>
            <a:p>
              <a:endParaRPr lang="en-US"/>
            </a:p>
          </p:txBody>
        </p:sp>
        <p:sp>
          <p:nvSpPr>
            <p:cNvPr id="1032243" name="Line 51"/>
            <p:cNvSpPr>
              <a:spLocks noChangeShapeType="1"/>
            </p:cNvSpPr>
            <p:nvPr/>
          </p:nvSpPr>
          <p:spPr bwMode="auto">
            <a:xfrm flipV="1">
              <a:off x="2021" y="619"/>
              <a:ext cx="0" cy="437"/>
            </a:xfrm>
            <a:prstGeom prst="line">
              <a:avLst/>
            </a:prstGeom>
            <a:noFill/>
            <a:ln w="28575">
              <a:solidFill>
                <a:srgbClr val="FF9999"/>
              </a:solidFill>
              <a:round/>
              <a:headEnd/>
              <a:tailEnd/>
            </a:ln>
            <a:effectLst/>
          </p:spPr>
          <p:txBody>
            <a:bodyPr wrap="none" anchor="ctr"/>
            <a:lstStyle/>
            <a:p>
              <a:endParaRPr lang="en-US"/>
            </a:p>
          </p:txBody>
        </p:sp>
      </p:grpSp>
      <p:pic>
        <p:nvPicPr>
          <p:cNvPr id="1032244" name="Picture 52"/>
          <p:cNvPicPr>
            <a:picLocks noChangeAspect="1" noChangeArrowheads="1"/>
          </p:cNvPicPr>
          <p:nvPr/>
        </p:nvPicPr>
        <p:blipFill>
          <a:blip r:embed="rId9" cstate="print"/>
          <a:srcRect/>
          <a:stretch>
            <a:fillRect/>
          </a:stretch>
        </p:blipFill>
        <p:spPr bwMode="auto">
          <a:xfrm>
            <a:off x="3429000" y="457200"/>
            <a:ext cx="685800" cy="557213"/>
          </a:xfrm>
          <a:prstGeom prst="rect">
            <a:avLst/>
          </a:prstGeom>
          <a:noFill/>
          <a:ln w="9525">
            <a:noFill/>
            <a:miter lim="800000"/>
            <a:headEnd/>
            <a:tailEnd/>
          </a:ln>
        </p:spPr>
      </p:pic>
      <p:pic>
        <p:nvPicPr>
          <p:cNvPr id="1032245" name="Picture 53"/>
          <p:cNvPicPr>
            <a:picLocks noChangeAspect="1" noChangeArrowheads="1"/>
          </p:cNvPicPr>
          <p:nvPr/>
        </p:nvPicPr>
        <p:blipFill>
          <a:blip r:embed="rId10"/>
          <a:srcRect/>
          <a:stretch>
            <a:fillRect/>
          </a:stretch>
        </p:blipFill>
        <p:spPr bwMode="auto">
          <a:xfrm>
            <a:off x="0" y="3962400"/>
            <a:ext cx="590550" cy="609600"/>
          </a:xfrm>
          <a:prstGeom prst="rect">
            <a:avLst/>
          </a:prstGeom>
          <a:noFill/>
        </p:spPr>
      </p:pic>
      <p:pic>
        <p:nvPicPr>
          <p:cNvPr id="1032246" name="Picture 54"/>
          <p:cNvPicPr>
            <a:picLocks noChangeAspect="1" noChangeArrowheads="1"/>
          </p:cNvPicPr>
          <p:nvPr/>
        </p:nvPicPr>
        <p:blipFill>
          <a:blip r:embed="rId11"/>
          <a:srcRect/>
          <a:stretch>
            <a:fillRect/>
          </a:stretch>
        </p:blipFill>
        <p:spPr bwMode="auto">
          <a:xfrm>
            <a:off x="3733800" y="6172200"/>
            <a:ext cx="609600" cy="547688"/>
          </a:xfrm>
          <a:prstGeom prst="rect">
            <a:avLst/>
          </a:prstGeom>
          <a:noFill/>
          <a:ln w="9525">
            <a:noFill/>
            <a:miter lim="800000"/>
            <a:headEnd/>
            <a:tailEnd/>
          </a:ln>
          <a:effectLst/>
        </p:spPr>
      </p:pic>
      <p:pic>
        <p:nvPicPr>
          <p:cNvPr id="1032247" name="Picture 55"/>
          <p:cNvPicPr>
            <a:picLocks noChangeAspect="1" noChangeArrowheads="1"/>
          </p:cNvPicPr>
          <p:nvPr/>
        </p:nvPicPr>
        <p:blipFill>
          <a:blip r:embed="rId12"/>
          <a:srcRect/>
          <a:stretch>
            <a:fillRect/>
          </a:stretch>
        </p:blipFill>
        <p:spPr bwMode="auto">
          <a:xfrm>
            <a:off x="0" y="1447800"/>
            <a:ext cx="762000" cy="531813"/>
          </a:xfrm>
          <a:prstGeom prst="rect">
            <a:avLst/>
          </a:prstGeom>
          <a:noFill/>
          <a:ln w="9525">
            <a:noFill/>
            <a:miter lim="800000"/>
            <a:headEnd/>
            <a:tailEnd/>
          </a:ln>
          <a:effectLst/>
        </p:spPr>
      </p:pic>
      <p:pic>
        <p:nvPicPr>
          <p:cNvPr id="1032248" name="Picture 56"/>
          <p:cNvPicPr>
            <a:picLocks noChangeAspect="1" noChangeArrowheads="1"/>
          </p:cNvPicPr>
          <p:nvPr/>
        </p:nvPicPr>
        <p:blipFill>
          <a:blip r:embed="rId13"/>
          <a:srcRect/>
          <a:stretch>
            <a:fillRect/>
          </a:stretch>
        </p:blipFill>
        <p:spPr bwMode="auto">
          <a:xfrm>
            <a:off x="4343400" y="6172200"/>
            <a:ext cx="441325" cy="685800"/>
          </a:xfrm>
          <a:prstGeom prst="rect">
            <a:avLst/>
          </a:prstGeom>
          <a:noFill/>
          <a:ln w="9525" algn="ctr">
            <a:noFill/>
            <a:miter lim="800000"/>
            <a:headEnd/>
            <a:tailEnd/>
          </a:ln>
          <a:effectLst/>
        </p:spPr>
      </p:pic>
      <p:pic>
        <p:nvPicPr>
          <p:cNvPr id="1032249" name="Picture 57"/>
          <p:cNvPicPr>
            <a:picLocks noChangeAspect="1" noChangeArrowheads="1"/>
          </p:cNvPicPr>
          <p:nvPr/>
        </p:nvPicPr>
        <p:blipFill>
          <a:blip r:embed="rId14"/>
          <a:srcRect/>
          <a:stretch>
            <a:fillRect/>
          </a:stretch>
        </p:blipFill>
        <p:spPr bwMode="auto">
          <a:xfrm>
            <a:off x="1905000" y="6172200"/>
            <a:ext cx="530225" cy="685800"/>
          </a:xfrm>
          <a:prstGeom prst="rect">
            <a:avLst/>
          </a:prstGeom>
          <a:noFill/>
          <a:ln w="9525" algn="ctr">
            <a:noFill/>
            <a:miter lim="800000"/>
            <a:headEnd/>
            <a:tailEnd/>
          </a:ln>
          <a:effectLst/>
        </p:spPr>
      </p:pic>
      <p:pic>
        <p:nvPicPr>
          <p:cNvPr id="1032250" name="Picture 58"/>
          <p:cNvPicPr>
            <a:picLocks noChangeAspect="1" noChangeArrowheads="1"/>
          </p:cNvPicPr>
          <p:nvPr/>
        </p:nvPicPr>
        <p:blipFill>
          <a:blip r:embed="rId15"/>
          <a:srcRect/>
          <a:stretch>
            <a:fillRect/>
          </a:stretch>
        </p:blipFill>
        <p:spPr bwMode="auto">
          <a:xfrm>
            <a:off x="0" y="2133600"/>
            <a:ext cx="766763" cy="501650"/>
          </a:xfrm>
          <a:prstGeom prst="rect">
            <a:avLst/>
          </a:prstGeom>
          <a:noFill/>
          <a:ln w="9525" algn="ctr">
            <a:noFill/>
            <a:miter lim="800000"/>
            <a:headEnd/>
            <a:tailEnd/>
          </a:ln>
          <a:effectLst/>
        </p:spPr>
      </p:pic>
      <p:sp>
        <p:nvSpPr>
          <p:cNvPr id="1032251" name="AutoShape 59"/>
          <p:cNvSpPr>
            <a:spLocks noChangeArrowheads="1"/>
          </p:cNvSpPr>
          <p:nvPr/>
        </p:nvSpPr>
        <p:spPr bwMode="auto">
          <a:xfrm rot="-2866024">
            <a:off x="975519" y="5796756"/>
            <a:ext cx="390525" cy="360363"/>
          </a:xfrm>
          <a:prstGeom prst="flowChartDelay">
            <a:avLst/>
          </a:prstGeom>
          <a:noFill/>
          <a:ln w="9525" algn="ctr">
            <a:solidFill>
              <a:schemeClr val="tx1"/>
            </a:solidFill>
            <a:miter lim="800000"/>
            <a:headEnd/>
            <a:tailEnd/>
          </a:ln>
          <a:effectLst/>
        </p:spPr>
        <p:txBody>
          <a:bodyPr wrap="none" anchor="ctr">
            <a:spAutoFit/>
          </a:bodyPr>
          <a:lstStyle/>
          <a:p>
            <a:r>
              <a:rPr lang="en-US" sz="1200"/>
              <a:t>SS</a:t>
            </a:r>
          </a:p>
        </p:txBody>
      </p:sp>
      <p:sp>
        <p:nvSpPr>
          <p:cNvPr id="1032252" name="AutoShape 60"/>
          <p:cNvSpPr>
            <a:spLocks noChangeArrowheads="1"/>
          </p:cNvSpPr>
          <p:nvPr/>
        </p:nvSpPr>
        <p:spPr bwMode="auto">
          <a:xfrm rot="16200000">
            <a:off x="1450182" y="56459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53" name="AutoShape 61"/>
          <p:cNvSpPr>
            <a:spLocks noChangeArrowheads="1"/>
          </p:cNvSpPr>
          <p:nvPr/>
        </p:nvSpPr>
        <p:spPr bwMode="auto">
          <a:xfrm rot="16200000">
            <a:off x="2023269" y="56459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54" name="AutoShape 62"/>
          <p:cNvSpPr>
            <a:spLocks noChangeArrowheads="1"/>
          </p:cNvSpPr>
          <p:nvPr/>
        </p:nvSpPr>
        <p:spPr bwMode="auto">
          <a:xfrm rot="16200000">
            <a:off x="3852069" y="5596731"/>
            <a:ext cx="407988"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55" name="AutoShape 63"/>
          <p:cNvSpPr>
            <a:spLocks noChangeArrowheads="1"/>
          </p:cNvSpPr>
          <p:nvPr/>
        </p:nvSpPr>
        <p:spPr bwMode="auto">
          <a:xfrm rot="16200000">
            <a:off x="4309269" y="56459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56" name="AutoShape 64"/>
          <p:cNvSpPr>
            <a:spLocks noChangeArrowheads="1"/>
          </p:cNvSpPr>
          <p:nvPr/>
        </p:nvSpPr>
        <p:spPr bwMode="auto">
          <a:xfrm rot="16200000">
            <a:off x="5071269" y="56459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57" name="AutoShape 65"/>
          <p:cNvSpPr>
            <a:spLocks noChangeArrowheads="1"/>
          </p:cNvSpPr>
          <p:nvPr/>
        </p:nvSpPr>
        <p:spPr bwMode="auto">
          <a:xfrm rot="16200000">
            <a:off x="7094934" y="5622295"/>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pic>
        <p:nvPicPr>
          <p:cNvPr id="1032258" name="Picture 66"/>
          <p:cNvPicPr>
            <a:picLocks noChangeAspect="1" noChangeArrowheads="1"/>
          </p:cNvPicPr>
          <p:nvPr/>
        </p:nvPicPr>
        <p:blipFill>
          <a:blip r:embed="rId16"/>
          <a:srcRect/>
          <a:stretch>
            <a:fillRect/>
          </a:stretch>
        </p:blipFill>
        <p:spPr bwMode="auto">
          <a:xfrm>
            <a:off x="0" y="3352800"/>
            <a:ext cx="838200" cy="566738"/>
          </a:xfrm>
          <a:prstGeom prst="rect">
            <a:avLst/>
          </a:prstGeom>
          <a:noFill/>
          <a:ln w="9525" algn="ctr">
            <a:noFill/>
            <a:miter lim="800000"/>
            <a:headEnd/>
            <a:tailEnd/>
          </a:ln>
          <a:effectLst/>
        </p:spPr>
      </p:pic>
      <p:sp>
        <p:nvSpPr>
          <p:cNvPr id="1032262" name="Oval 70"/>
          <p:cNvSpPr>
            <a:spLocks noChangeArrowheads="1"/>
          </p:cNvSpPr>
          <p:nvPr/>
        </p:nvSpPr>
        <p:spPr bwMode="auto">
          <a:xfrm rot="2650181">
            <a:off x="6629400" y="1828800"/>
            <a:ext cx="2514600" cy="617538"/>
          </a:xfrm>
          <a:prstGeom prst="ellipse">
            <a:avLst/>
          </a:prstGeom>
          <a:solidFill>
            <a:schemeClr val="bg1">
              <a:lumMod val="85000"/>
            </a:schemeClr>
          </a:solidFill>
          <a:ln w="9525" algn="ctr">
            <a:solidFill>
              <a:schemeClr val="tx1"/>
            </a:solidFill>
            <a:round/>
            <a:headEnd/>
            <a:tailEnd/>
          </a:ln>
          <a:effectLst/>
        </p:spPr>
        <p:txBody>
          <a:bodyPr wrap="none" anchor="ctr"/>
          <a:lstStyle/>
          <a:p>
            <a:pPr algn="ctr"/>
            <a:r>
              <a:rPr lang="en-US" sz="2400"/>
              <a:t>Portal</a:t>
            </a:r>
          </a:p>
        </p:txBody>
      </p:sp>
      <p:sp>
        <p:nvSpPr>
          <p:cNvPr id="1032263" name="Text Box 71"/>
          <p:cNvSpPr txBox="1">
            <a:spLocks noChangeArrowheads="1"/>
          </p:cNvSpPr>
          <p:nvPr/>
        </p:nvSpPr>
        <p:spPr bwMode="auto">
          <a:xfrm>
            <a:off x="7489765" y="4025799"/>
            <a:ext cx="1713707" cy="1815882"/>
          </a:xfrm>
          <a:prstGeom prst="rect">
            <a:avLst/>
          </a:prstGeom>
          <a:noFill/>
          <a:ln w="9525" algn="ctr">
            <a:noFill/>
            <a:miter lim="800000"/>
            <a:headEnd/>
            <a:tailEnd/>
          </a:ln>
          <a:effectLst/>
        </p:spPr>
        <p:txBody>
          <a:bodyPr wrap="square">
            <a:spAutoFit/>
          </a:bodyPr>
          <a:lstStyle/>
          <a:p>
            <a:r>
              <a:rPr lang="en-US" sz="1600" b="1" dirty="0" smtClean="0"/>
              <a:t>SS: </a:t>
            </a:r>
            <a:r>
              <a:rPr lang="en-US" sz="1600" dirty="0" smtClean="0"/>
              <a:t>Sensor </a:t>
            </a:r>
            <a:r>
              <a:rPr lang="en-US" sz="1600" dirty="0"/>
              <a:t>or Data</a:t>
            </a:r>
          </a:p>
          <a:p>
            <a:r>
              <a:rPr lang="en-US" sz="1600" dirty="0"/>
              <a:t>Interchange</a:t>
            </a:r>
          </a:p>
          <a:p>
            <a:r>
              <a:rPr lang="en-US" sz="1600" dirty="0" smtClean="0"/>
              <a:t>Service</a:t>
            </a:r>
          </a:p>
          <a:p>
            <a:r>
              <a:rPr lang="en-US" sz="1600" b="1" dirty="0" smtClean="0"/>
              <a:t>Workflow </a:t>
            </a:r>
            <a:r>
              <a:rPr lang="en-US" sz="1600" dirty="0" smtClean="0"/>
              <a:t>through multiple filter/discovery clouds</a:t>
            </a:r>
          </a:p>
        </p:txBody>
      </p:sp>
      <p:sp>
        <p:nvSpPr>
          <p:cNvPr id="1032264" name="Rectangle 72"/>
          <p:cNvSpPr>
            <a:spLocks noChangeArrowheads="1"/>
          </p:cNvSpPr>
          <p:nvPr/>
        </p:nvSpPr>
        <p:spPr bwMode="auto">
          <a:xfrm>
            <a:off x="0" y="5001310"/>
            <a:ext cx="955711" cy="646331"/>
          </a:xfrm>
          <a:prstGeom prst="rect">
            <a:avLst/>
          </a:prstGeom>
          <a:solidFill>
            <a:schemeClr val="bg1"/>
          </a:solidFill>
          <a:ln w="9525" algn="ctr">
            <a:solidFill>
              <a:schemeClr val="tx1"/>
            </a:solidFill>
            <a:miter lim="800000"/>
            <a:headEnd/>
            <a:tailEnd/>
          </a:ln>
          <a:effectLst/>
        </p:spPr>
        <p:txBody>
          <a:bodyPr wrap="none" anchor="ctr">
            <a:spAutoFit/>
          </a:bodyPr>
          <a:lstStyle/>
          <a:p>
            <a:r>
              <a:rPr lang="en-US" dirty="0"/>
              <a:t>Another</a:t>
            </a:r>
            <a:br>
              <a:rPr lang="en-US" dirty="0"/>
            </a:br>
            <a:r>
              <a:rPr lang="en-US" dirty="0" smtClean="0"/>
              <a:t>Cloud</a:t>
            </a:r>
            <a:endParaRPr lang="en-US" dirty="0"/>
          </a:p>
        </p:txBody>
      </p:sp>
      <p:sp>
        <p:nvSpPr>
          <p:cNvPr id="1032265" name="Text Box 73"/>
          <p:cNvSpPr txBox="1">
            <a:spLocks noChangeArrowheads="1"/>
          </p:cNvSpPr>
          <p:nvPr/>
        </p:nvSpPr>
        <p:spPr bwMode="auto">
          <a:xfrm>
            <a:off x="18257" y="74447"/>
            <a:ext cx="7546576" cy="353943"/>
          </a:xfrm>
          <a:prstGeom prst="rect">
            <a:avLst/>
          </a:prstGeom>
          <a:noFill/>
          <a:ln w="9525">
            <a:noFill/>
            <a:miter lim="800000"/>
            <a:headEnd/>
            <a:tailEnd/>
          </a:ln>
          <a:effectLst/>
        </p:spPr>
        <p:txBody>
          <a:bodyPr wrap="square">
            <a:spAutoFit/>
          </a:bodyPr>
          <a:lstStyle/>
          <a:p>
            <a:pPr algn="l"/>
            <a:r>
              <a:rPr lang="en-US" sz="1700" b="1" dirty="0">
                <a:latin typeface="Arial" pitchFamily="34" charset="0"/>
              </a:rPr>
              <a:t>Raw Data </a:t>
            </a:r>
            <a:r>
              <a:rPr lang="en-US" sz="1700" b="1" dirty="0">
                <a:latin typeface="Arial" pitchFamily="34" charset="0"/>
                <a:sym typeface="Wingdings" pitchFamily="2" charset="2"/>
              </a:rPr>
              <a:t> </a:t>
            </a:r>
            <a:r>
              <a:rPr lang="en-US" sz="1700" b="1" dirty="0" smtClean="0">
                <a:latin typeface="Arial" pitchFamily="34" charset="0"/>
                <a:sym typeface="Wingdings" pitchFamily="2" charset="2"/>
              </a:rPr>
              <a:t>Data </a:t>
            </a:r>
            <a:r>
              <a:rPr lang="en-US" sz="1700" b="1" dirty="0">
                <a:latin typeface="Arial" pitchFamily="34" charset="0"/>
                <a:sym typeface="Wingdings" pitchFamily="2" charset="2"/>
              </a:rPr>
              <a:t> </a:t>
            </a:r>
            <a:r>
              <a:rPr lang="en-US" sz="1700" b="1" dirty="0" smtClean="0">
                <a:latin typeface="Arial" pitchFamily="34" charset="0"/>
                <a:sym typeface="Wingdings" pitchFamily="2" charset="2"/>
              </a:rPr>
              <a:t>Information </a:t>
            </a:r>
            <a:r>
              <a:rPr lang="en-US" sz="1700" b="1" dirty="0">
                <a:latin typeface="Arial" pitchFamily="34" charset="0"/>
                <a:sym typeface="Wingdings" pitchFamily="2" charset="2"/>
              </a:rPr>
              <a:t> </a:t>
            </a:r>
            <a:r>
              <a:rPr lang="en-US" sz="1700" b="1" dirty="0" smtClean="0">
                <a:latin typeface="Arial" pitchFamily="34" charset="0"/>
                <a:sym typeface="Wingdings" pitchFamily="2" charset="2"/>
              </a:rPr>
              <a:t>Knowledge </a:t>
            </a:r>
            <a:r>
              <a:rPr lang="en-US" sz="1700" b="1" dirty="0">
                <a:latin typeface="Arial" pitchFamily="34" charset="0"/>
                <a:sym typeface="Wingdings" pitchFamily="2" charset="2"/>
              </a:rPr>
              <a:t> </a:t>
            </a:r>
            <a:r>
              <a:rPr lang="en-US" sz="1700" b="1" dirty="0" smtClean="0">
                <a:latin typeface="Arial" pitchFamily="34" charset="0"/>
                <a:sym typeface="Wingdings" pitchFamily="2" charset="2"/>
              </a:rPr>
              <a:t>Wisdom </a:t>
            </a:r>
            <a:r>
              <a:rPr lang="en-US" sz="1700" b="1" dirty="0">
                <a:latin typeface="Arial" pitchFamily="34" charset="0"/>
                <a:sym typeface="Wingdings" pitchFamily="2" charset="2"/>
              </a:rPr>
              <a:t> </a:t>
            </a:r>
            <a:r>
              <a:rPr lang="en-US" sz="1700" b="1" dirty="0" smtClean="0">
                <a:latin typeface="Arial" pitchFamily="34" charset="0"/>
              </a:rPr>
              <a:t>Decisions</a:t>
            </a:r>
            <a:endParaRPr lang="en-US" sz="1700" b="1" dirty="0">
              <a:latin typeface="Arial" pitchFamily="34" charset="0"/>
            </a:endParaRPr>
          </a:p>
        </p:txBody>
      </p:sp>
      <p:sp>
        <p:nvSpPr>
          <p:cNvPr id="1032266" name="AutoShape 74"/>
          <p:cNvSpPr>
            <a:spLocks noChangeArrowheads="1"/>
          </p:cNvSpPr>
          <p:nvPr/>
        </p:nvSpPr>
        <p:spPr bwMode="auto">
          <a:xfrm rot="5400000">
            <a:off x="2556669" y="1100931"/>
            <a:ext cx="407988"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67" name="AutoShape 75"/>
          <p:cNvSpPr>
            <a:spLocks noChangeArrowheads="1"/>
          </p:cNvSpPr>
          <p:nvPr/>
        </p:nvSpPr>
        <p:spPr bwMode="auto">
          <a:xfrm rot="5400000">
            <a:off x="1566069" y="1024731"/>
            <a:ext cx="407988"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68" name="Rectangle 76"/>
          <p:cNvSpPr>
            <a:spLocks noChangeArrowheads="1"/>
          </p:cNvSpPr>
          <p:nvPr/>
        </p:nvSpPr>
        <p:spPr bwMode="auto">
          <a:xfrm>
            <a:off x="0" y="2743200"/>
            <a:ext cx="915988" cy="590550"/>
          </a:xfrm>
          <a:prstGeom prst="rect">
            <a:avLst/>
          </a:prstGeom>
          <a:solidFill>
            <a:schemeClr val="bg1"/>
          </a:solidFill>
          <a:ln w="9525" algn="ctr">
            <a:solidFill>
              <a:schemeClr val="tx1"/>
            </a:solidFill>
            <a:miter lim="800000"/>
            <a:headEnd/>
            <a:tailEnd/>
          </a:ln>
          <a:effectLst/>
        </p:spPr>
        <p:txBody>
          <a:bodyPr wrap="none" anchor="ctr">
            <a:spAutoFit/>
          </a:bodyPr>
          <a:lstStyle/>
          <a:p>
            <a:r>
              <a:rPr lang="en-US"/>
              <a:t>Another</a:t>
            </a:r>
            <a:br>
              <a:rPr lang="en-US"/>
            </a:br>
            <a:r>
              <a:rPr lang="en-US"/>
              <a:t>Service</a:t>
            </a:r>
          </a:p>
        </p:txBody>
      </p:sp>
      <p:sp>
        <p:nvSpPr>
          <p:cNvPr id="1032269" name="AutoShape 77"/>
          <p:cNvSpPr>
            <a:spLocks noChangeArrowheads="1"/>
          </p:cNvSpPr>
          <p:nvPr/>
        </p:nvSpPr>
        <p:spPr bwMode="auto">
          <a:xfrm rot="5400000">
            <a:off x="3547269" y="1100931"/>
            <a:ext cx="407988"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70" name="Rectangle 78"/>
          <p:cNvSpPr>
            <a:spLocks noChangeArrowheads="1"/>
          </p:cNvSpPr>
          <p:nvPr/>
        </p:nvSpPr>
        <p:spPr bwMode="auto">
          <a:xfrm>
            <a:off x="0" y="838200"/>
            <a:ext cx="915988" cy="590550"/>
          </a:xfrm>
          <a:prstGeom prst="rect">
            <a:avLst/>
          </a:prstGeom>
          <a:solidFill>
            <a:schemeClr val="bg1"/>
          </a:solidFill>
          <a:ln w="9525" algn="ctr">
            <a:solidFill>
              <a:schemeClr val="tx1"/>
            </a:solidFill>
            <a:miter lim="800000"/>
            <a:headEnd/>
            <a:tailEnd/>
          </a:ln>
          <a:effectLst/>
        </p:spPr>
        <p:txBody>
          <a:bodyPr wrap="none" anchor="ctr">
            <a:spAutoFit/>
          </a:bodyPr>
          <a:lstStyle/>
          <a:p>
            <a:r>
              <a:rPr lang="en-US" dirty="0"/>
              <a:t>Another</a:t>
            </a:r>
            <a:br>
              <a:rPr lang="en-US" dirty="0"/>
            </a:br>
            <a:r>
              <a:rPr lang="en-US" dirty="0"/>
              <a:t>Grid</a:t>
            </a:r>
          </a:p>
        </p:txBody>
      </p:sp>
      <p:sp>
        <p:nvSpPr>
          <p:cNvPr id="1032271" name="AutoShape 79"/>
          <p:cNvSpPr>
            <a:spLocks noChangeArrowheads="1"/>
          </p:cNvSpPr>
          <p:nvPr/>
        </p:nvSpPr>
        <p:spPr bwMode="auto">
          <a:xfrm rot="5400000">
            <a:off x="4842669" y="11501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dirty="0"/>
              <a:t>SS</a:t>
            </a:r>
          </a:p>
        </p:txBody>
      </p:sp>
      <p:grpSp>
        <p:nvGrpSpPr>
          <p:cNvPr id="4" name="Group 81"/>
          <p:cNvGrpSpPr>
            <a:grpSpLocks/>
          </p:cNvGrpSpPr>
          <p:nvPr/>
        </p:nvGrpSpPr>
        <p:grpSpPr bwMode="auto">
          <a:xfrm>
            <a:off x="990600" y="1198563"/>
            <a:ext cx="533400" cy="4537075"/>
            <a:chOff x="624" y="755"/>
            <a:chExt cx="336" cy="2858"/>
          </a:xfrm>
        </p:grpSpPr>
        <p:sp>
          <p:nvSpPr>
            <p:cNvPr id="1032274" name="AutoShape 82"/>
            <p:cNvSpPr>
              <a:spLocks noChangeArrowheads="1"/>
            </p:cNvSpPr>
            <p:nvPr/>
          </p:nvSpPr>
          <p:spPr bwMode="auto">
            <a:xfrm rot="2360223">
              <a:off x="693" y="755"/>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t>SS</a:t>
              </a:r>
            </a:p>
          </p:txBody>
        </p:sp>
        <p:sp>
          <p:nvSpPr>
            <p:cNvPr id="1032275" name="AutoShape 83"/>
            <p:cNvSpPr>
              <a:spLocks noChangeArrowheads="1"/>
            </p:cNvSpPr>
            <p:nvPr/>
          </p:nvSpPr>
          <p:spPr bwMode="auto">
            <a:xfrm>
              <a:off x="624" y="1109"/>
              <a:ext cx="267" cy="253"/>
            </a:xfrm>
            <a:prstGeom prst="flowChartDelay">
              <a:avLst/>
            </a:prstGeom>
            <a:solidFill>
              <a:schemeClr val="bg1"/>
            </a:solidFill>
            <a:ln w="9525" algn="ctr">
              <a:solidFill>
                <a:schemeClr val="tx1"/>
              </a:solidFill>
              <a:miter lim="800000"/>
              <a:headEnd/>
              <a:tailEnd/>
            </a:ln>
            <a:effectLst/>
          </p:spPr>
          <p:txBody>
            <a:bodyPr wrap="none" anchor="ctr">
              <a:spAutoFit/>
            </a:bodyPr>
            <a:lstStyle/>
            <a:p>
              <a:r>
                <a:rPr lang="en-US" sz="1400"/>
                <a:t>SS</a:t>
              </a:r>
            </a:p>
          </p:txBody>
        </p:sp>
        <p:sp>
          <p:nvSpPr>
            <p:cNvPr id="1032276" name="AutoShape 84"/>
            <p:cNvSpPr>
              <a:spLocks noChangeArrowheads="1"/>
            </p:cNvSpPr>
            <p:nvPr/>
          </p:nvSpPr>
          <p:spPr bwMode="auto">
            <a:xfrm>
              <a:off x="624" y="1484"/>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t>SS</a:t>
              </a:r>
            </a:p>
          </p:txBody>
        </p:sp>
        <p:sp>
          <p:nvSpPr>
            <p:cNvPr id="1032277" name="AutoShape 85"/>
            <p:cNvSpPr>
              <a:spLocks noChangeArrowheads="1"/>
            </p:cNvSpPr>
            <p:nvPr/>
          </p:nvSpPr>
          <p:spPr bwMode="auto">
            <a:xfrm>
              <a:off x="624" y="1859"/>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t>SS</a:t>
              </a:r>
            </a:p>
          </p:txBody>
        </p:sp>
        <p:sp>
          <p:nvSpPr>
            <p:cNvPr id="1032278" name="AutoShape 86"/>
            <p:cNvSpPr>
              <a:spLocks noChangeArrowheads="1"/>
            </p:cNvSpPr>
            <p:nvPr/>
          </p:nvSpPr>
          <p:spPr bwMode="auto">
            <a:xfrm>
              <a:off x="624" y="2234"/>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t>SS</a:t>
              </a:r>
            </a:p>
          </p:txBody>
        </p:sp>
        <p:sp>
          <p:nvSpPr>
            <p:cNvPr id="1032279" name="AutoShape 87"/>
            <p:cNvSpPr>
              <a:spLocks noChangeArrowheads="1"/>
            </p:cNvSpPr>
            <p:nvPr/>
          </p:nvSpPr>
          <p:spPr bwMode="auto">
            <a:xfrm>
              <a:off x="624" y="2609"/>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t>SS</a:t>
              </a:r>
            </a:p>
          </p:txBody>
        </p:sp>
        <p:sp>
          <p:nvSpPr>
            <p:cNvPr id="1032280" name="AutoShape 88"/>
            <p:cNvSpPr>
              <a:spLocks noChangeArrowheads="1"/>
            </p:cNvSpPr>
            <p:nvPr/>
          </p:nvSpPr>
          <p:spPr bwMode="auto">
            <a:xfrm>
              <a:off x="624" y="2984"/>
              <a:ext cx="267" cy="253"/>
            </a:xfrm>
            <a:prstGeom prst="flowChartDelay">
              <a:avLst/>
            </a:prstGeom>
            <a:solidFill>
              <a:schemeClr val="bg1"/>
            </a:solidFill>
            <a:ln w="9525" algn="ctr">
              <a:solidFill>
                <a:schemeClr val="tx1"/>
              </a:solidFill>
              <a:miter lim="800000"/>
              <a:headEnd/>
              <a:tailEnd/>
            </a:ln>
            <a:effectLst/>
          </p:spPr>
          <p:txBody>
            <a:bodyPr wrap="none" anchor="ctr">
              <a:spAutoFit/>
            </a:bodyPr>
            <a:lstStyle/>
            <a:p>
              <a:r>
                <a:rPr lang="en-US" sz="1400"/>
                <a:t>SS</a:t>
              </a:r>
            </a:p>
          </p:txBody>
        </p:sp>
        <p:sp>
          <p:nvSpPr>
            <p:cNvPr id="1032281" name="AutoShape 89"/>
            <p:cNvSpPr>
              <a:spLocks noChangeArrowheads="1"/>
            </p:cNvSpPr>
            <p:nvPr/>
          </p:nvSpPr>
          <p:spPr bwMode="auto">
            <a:xfrm>
              <a:off x="624" y="3360"/>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t>SS</a:t>
              </a:r>
            </a:p>
          </p:txBody>
        </p:sp>
      </p:grpSp>
      <p:sp>
        <p:nvSpPr>
          <p:cNvPr id="1032282" name="Text Box 90"/>
          <p:cNvSpPr txBox="1">
            <a:spLocks noChangeArrowheads="1"/>
          </p:cNvSpPr>
          <p:nvPr/>
        </p:nvSpPr>
        <p:spPr bwMode="auto">
          <a:xfrm rot="2671048">
            <a:off x="5934378" y="2284690"/>
            <a:ext cx="3352200" cy="369332"/>
          </a:xfrm>
          <a:prstGeom prst="rect">
            <a:avLst/>
          </a:prstGeom>
          <a:noFill/>
          <a:ln w="9525">
            <a:noFill/>
            <a:miter lim="800000"/>
            <a:headEnd/>
            <a:tailEnd/>
          </a:ln>
          <a:effectLst/>
        </p:spPr>
        <p:txBody>
          <a:bodyPr wrap="none">
            <a:spAutoFit/>
          </a:bodyPr>
          <a:lstStyle/>
          <a:p>
            <a:pPr algn="l"/>
            <a:r>
              <a:rPr lang="en-US" sz="1800" dirty="0" smtClean="0">
                <a:latin typeface="Arial" pitchFamily="34" charset="0"/>
              </a:rPr>
              <a:t>Fusion for Discovery/Decisions</a:t>
            </a:r>
            <a:endParaRPr lang="en-US" sz="1800" dirty="0">
              <a:latin typeface="Arial" pitchFamily="34" charset="0"/>
            </a:endParaRPr>
          </a:p>
        </p:txBody>
      </p:sp>
      <p:grpSp>
        <p:nvGrpSpPr>
          <p:cNvPr id="5" name="Group 91"/>
          <p:cNvGrpSpPr>
            <a:grpSpLocks/>
          </p:cNvGrpSpPr>
          <p:nvPr/>
        </p:nvGrpSpPr>
        <p:grpSpPr bwMode="auto">
          <a:xfrm>
            <a:off x="5715000" y="6091238"/>
            <a:ext cx="1143000" cy="766762"/>
            <a:chOff x="2256" y="2641"/>
            <a:chExt cx="720" cy="483"/>
          </a:xfrm>
        </p:grpSpPr>
        <p:sp>
          <p:nvSpPr>
            <p:cNvPr id="1032284"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285" name="Text Box 93"/>
            <p:cNvSpPr txBox="1">
              <a:spLocks noChangeArrowheads="1"/>
            </p:cNvSpPr>
            <p:nvPr/>
          </p:nvSpPr>
          <p:spPr bwMode="auto">
            <a:xfrm>
              <a:off x="2389" y="2688"/>
              <a:ext cx="483" cy="326"/>
            </a:xfrm>
            <a:prstGeom prst="rect">
              <a:avLst/>
            </a:prstGeom>
            <a:noFill/>
            <a:ln w="9525" algn="ctr">
              <a:noFill/>
              <a:miter lim="800000"/>
              <a:headEnd/>
              <a:tailEnd/>
            </a:ln>
            <a:effectLst/>
          </p:spPr>
          <p:txBody>
            <a:bodyPr wrap="none">
              <a:spAutoFit/>
            </a:bodyPr>
            <a:lstStyle/>
            <a:p>
              <a:r>
                <a:rPr lang="en-US" sz="1400"/>
                <a:t>Storage</a:t>
              </a:r>
              <a:br>
                <a:rPr lang="en-US" sz="1400"/>
              </a:br>
              <a:r>
                <a:rPr lang="en-US" sz="1400"/>
                <a:t>Cloud</a:t>
              </a:r>
            </a:p>
          </p:txBody>
        </p:sp>
      </p:grpSp>
      <p:grpSp>
        <p:nvGrpSpPr>
          <p:cNvPr id="6" name="Group 94"/>
          <p:cNvGrpSpPr>
            <a:grpSpLocks/>
          </p:cNvGrpSpPr>
          <p:nvPr/>
        </p:nvGrpSpPr>
        <p:grpSpPr bwMode="auto">
          <a:xfrm>
            <a:off x="2514600" y="6019800"/>
            <a:ext cx="1143000" cy="766763"/>
            <a:chOff x="2256" y="2641"/>
            <a:chExt cx="720" cy="483"/>
          </a:xfrm>
        </p:grpSpPr>
        <p:sp>
          <p:nvSpPr>
            <p:cNvPr id="1032287"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288" name="Text Box 96"/>
            <p:cNvSpPr txBox="1">
              <a:spLocks noChangeArrowheads="1"/>
            </p:cNvSpPr>
            <p:nvPr/>
          </p:nvSpPr>
          <p:spPr bwMode="auto">
            <a:xfrm>
              <a:off x="2352" y="2688"/>
              <a:ext cx="557" cy="326"/>
            </a:xfrm>
            <a:prstGeom prst="rect">
              <a:avLst/>
            </a:prstGeom>
            <a:noFill/>
            <a:ln w="9525" algn="ctr">
              <a:noFill/>
              <a:miter lim="800000"/>
              <a:headEnd/>
              <a:tailEnd/>
            </a:ln>
            <a:effectLst/>
          </p:spPr>
          <p:txBody>
            <a:bodyPr wrap="none">
              <a:spAutoFit/>
            </a:bodyPr>
            <a:lstStyle/>
            <a:p>
              <a:r>
                <a:rPr lang="en-US" sz="1400"/>
                <a:t>Compute</a:t>
              </a:r>
              <a:br>
                <a:rPr lang="en-US" sz="1400"/>
              </a:br>
              <a:r>
                <a:rPr lang="en-US" sz="1400"/>
                <a:t>Cloud</a:t>
              </a:r>
            </a:p>
          </p:txBody>
        </p:sp>
      </p:grpSp>
      <p:grpSp>
        <p:nvGrpSpPr>
          <p:cNvPr id="7" name="Group 97"/>
          <p:cNvGrpSpPr>
            <a:grpSpLocks/>
          </p:cNvGrpSpPr>
          <p:nvPr/>
        </p:nvGrpSpPr>
        <p:grpSpPr bwMode="auto">
          <a:xfrm>
            <a:off x="2590800" y="5257800"/>
            <a:ext cx="339725" cy="762000"/>
            <a:chOff x="1632" y="3312"/>
            <a:chExt cx="214" cy="480"/>
          </a:xfrm>
        </p:grpSpPr>
        <p:sp>
          <p:nvSpPr>
            <p:cNvPr id="1032290" name="Line 98"/>
            <p:cNvSpPr>
              <a:spLocks noChangeShapeType="1"/>
            </p:cNvSpPr>
            <p:nvPr/>
          </p:nvSpPr>
          <p:spPr bwMode="auto">
            <a:xfrm>
              <a:off x="1632" y="3312"/>
              <a:ext cx="192" cy="480"/>
            </a:xfrm>
            <a:prstGeom prst="line">
              <a:avLst/>
            </a:prstGeom>
            <a:noFill/>
            <a:ln w="28575">
              <a:solidFill>
                <a:schemeClr val="tx1"/>
              </a:solidFill>
              <a:round/>
              <a:headEnd/>
              <a:tailEnd type="triangle" w="med" len="med"/>
            </a:ln>
            <a:effectLst/>
          </p:spPr>
          <p:txBody>
            <a:bodyPr anchor="ctr">
              <a:spAutoFit/>
            </a:bodyPr>
            <a:lstStyle/>
            <a:p>
              <a:endParaRPr lang="en-US"/>
            </a:p>
          </p:txBody>
        </p:sp>
        <p:sp>
          <p:nvSpPr>
            <p:cNvPr id="1032291" name="AutoShape 99"/>
            <p:cNvSpPr>
              <a:spLocks noChangeArrowheads="1"/>
            </p:cNvSpPr>
            <p:nvPr/>
          </p:nvSpPr>
          <p:spPr bwMode="auto">
            <a:xfrm rot="16200000">
              <a:off x="1610" y="3382"/>
              <a:ext cx="257" cy="214"/>
            </a:xfrm>
            <a:prstGeom prst="flowChartDelay">
              <a:avLst/>
            </a:prstGeom>
            <a:solidFill>
              <a:schemeClr val="bg1"/>
            </a:solidFill>
            <a:ln w="9525" algn="ctr">
              <a:solidFill>
                <a:schemeClr val="tx1"/>
              </a:solidFill>
              <a:miter lim="800000"/>
              <a:headEnd/>
              <a:tailEnd/>
            </a:ln>
            <a:effectLst/>
          </p:spPr>
          <p:txBody>
            <a:bodyPr vert="eaVert" anchor="ctr">
              <a:spAutoFit/>
            </a:bodyPr>
            <a:lstStyle/>
            <a:p>
              <a:r>
                <a:rPr lang="en-US" sz="1200"/>
                <a:t>SS</a:t>
              </a:r>
            </a:p>
          </p:txBody>
        </p:sp>
      </p:grpSp>
      <p:grpSp>
        <p:nvGrpSpPr>
          <p:cNvPr id="8" name="Group 100"/>
          <p:cNvGrpSpPr>
            <a:grpSpLocks/>
          </p:cNvGrpSpPr>
          <p:nvPr/>
        </p:nvGrpSpPr>
        <p:grpSpPr bwMode="auto">
          <a:xfrm>
            <a:off x="5638800" y="5334000"/>
            <a:ext cx="339725" cy="762000"/>
            <a:chOff x="1632" y="3312"/>
            <a:chExt cx="214" cy="480"/>
          </a:xfrm>
        </p:grpSpPr>
        <p:sp>
          <p:nvSpPr>
            <p:cNvPr id="1032293" name="Line 101"/>
            <p:cNvSpPr>
              <a:spLocks noChangeShapeType="1"/>
            </p:cNvSpPr>
            <p:nvPr/>
          </p:nvSpPr>
          <p:spPr bwMode="auto">
            <a:xfrm>
              <a:off x="1632" y="3312"/>
              <a:ext cx="192" cy="480"/>
            </a:xfrm>
            <a:prstGeom prst="line">
              <a:avLst/>
            </a:prstGeom>
            <a:noFill/>
            <a:ln w="28575">
              <a:solidFill>
                <a:schemeClr val="tx1"/>
              </a:solidFill>
              <a:round/>
              <a:headEnd/>
              <a:tailEnd type="triangle" w="med" len="med"/>
            </a:ln>
            <a:effectLst/>
          </p:spPr>
          <p:txBody>
            <a:bodyPr anchor="ctr">
              <a:spAutoFit/>
            </a:bodyPr>
            <a:lstStyle/>
            <a:p>
              <a:endParaRPr lang="en-US"/>
            </a:p>
          </p:txBody>
        </p:sp>
        <p:sp>
          <p:nvSpPr>
            <p:cNvPr id="1032294" name="AutoShape 102"/>
            <p:cNvSpPr>
              <a:spLocks noChangeArrowheads="1"/>
            </p:cNvSpPr>
            <p:nvPr/>
          </p:nvSpPr>
          <p:spPr bwMode="auto">
            <a:xfrm rot="16200000">
              <a:off x="1610" y="3382"/>
              <a:ext cx="257" cy="214"/>
            </a:xfrm>
            <a:prstGeom prst="flowChartDelay">
              <a:avLst/>
            </a:prstGeom>
            <a:solidFill>
              <a:schemeClr val="bg1"/>
            </a:solidFill>
            <a:ln w="9525" algn="ctr">
              <a:solidFill>
                <a:schemeClr val="tx1"/>
              </a:solidFill>
              <a:miter lim="800000"/>
              <a:headEnd/>
              <a:tailEnd/>
            </a:ln>
            <a:effectLst/>
          </p:spPr>
          <p:txBody>
            <a:bodyPr vert="eaVert" anchor="ctr">
              <a:spAutoFit/>
            </a:bodyPr>
            <a:lstStyle/>
            <a:p>
              <a:r>
                <a:rPr lang="en-US" sz="1200"/>
                <a:t>SS</a:t>
              </a:r>
            </a:p>
          </p:txBody>
        </p:sp>
      </p:grpSp>
      <p:grpSp>
        <p:nvGrpSpPr>
          <p:cNvPr id="9" name="Group 103"/>
          <p:cNvGrpSpPr>
            <a:grpSpLocks/>
          </p:cNvGrpSpPr>
          <p:nvPr/>
        </p:nvGrpSpPr>
        <p:grpSpPr bwMode="auto">
          <a:xfrm>
            <a:off x="3352800" y="5181600"/>
            <a:ext cx="339725" cy="762000"/>
            <a:chOff x="2208" y="3312"/>
            <a:chExt cx="214" cy="480"/>
          </a:xfrm>
        </p:grpSpPr>
        <p:sp>
          <p:nvSpPr>
            <p:cNvPr id="1032296" name="Line 104"/>
            <p:cNvSpPr>
              <a:spLocks noChangeShapeType="1"/>
            </p:cNvSpPr>
            <p:nvPr/>
          </p:nvSpPr>
          <p:spPr bwMode="auto">
            <a:xfrm flipH="1">
              <a:off x="2208" y="3312"/>
              <a:ext cx="192" cy="480"/>
            </a:xfrm>
            <a:prstGeom prst="line">
              <a:avLst/>
            </a:prstGeom>
            <a:noFill/>
            <a:ln w="28575">
              <a:solidFill>
                <a:schemeClr val="tx1"/>
              </a:solidFill>
              <a:round/>
              <a:headEnd type="triangle" w="med" len="med"/>
              <a:tailEnd/>
            </a:ln>
            <a:effectLst/>
          </p:spPr>
          <p:txBody>
            <a:bodyPr anchor="ctr">
              <a:spAutoFit/>
            </a:bodyPr>
            <a:lstStyle/>
            <a:p>
              <a:endParaRPr lang="en-US"/>
            </a:p>
          </p:txBody>
        </p:sp>
        <p:sp>
          <p:nvSpPr>
            <p:cNvPr id="1032297" name="AutoShape 105"/>
            <p:cNvSpPr>
              <a:spLocks noChangeArrowheads="1"/>
            </p:cNvSpPr>
            <p:nvPr/>
          </p:nvSpPr>
          <p:spPr bwMode="auto">
            <a:xfrm rot="16200000">
              <a:off x="2186" y="3461"/>
              <a:ext cx="257" cy="214"/>
            </a:xfrm>
            <a:prstGeom prst="flowChartDelay">
              <a:avLst/>
            </a:prstGeom>
            <a:solidFill>
              <a:schemeClr val="bg1"/>
            </a:solidFill>
            <a:ln w="9525" algn="ctr">
              <a:solidFill>
                <a:schemeClr val="tx1"/>
              </a:solidFill>
              <a:miter lim="800000"/>
              <a:headEnd/>
              <a:tailEnd/>
            </a:ln>
            <a:effectLst/>
          </p:spPr>
          <p:txBody>
            <a:bodyPr vert="eaVert" anchor="ctr">
              <a:spAutoFit/>
            </a:bodyPr>
            <a:lstStyle/>
            <a:p>
              <a:r>
                <a:rPr lang="en-US" sz="1200"/>
                <a:t>SS</a:t>
              </a:r>
            </a:p>
          </p:txBody>
        </p:sp>
      </p:grpSp>
      <p:grpSp>
        <p:nvGrpSpPr>
          <p:cNvPr id="10" name="Group 106"/>
          <p:cNvGrpSpPr>
            <a:grpSpLocks/>
          </p:cNvGrpSpPr>
          <p:nvPr/>
        </p:nvGrpSpPr>
        <p:grpSpPr bwMode="auto">
          <a:xfrm>
            <a:off x="6477000" y="5257800"/>
            <a:ext cx="339725" cy="762000"/>
            <a:chOff x="2208" y="3312"/>
            <a:chExt cx="214" cy="480"/>
          </a:xfrm>
        </p:grpSpPr>
        <p:sp>
          <p:nvSpPr>
            <p:cNvPr id="1032299" name="Line 107"/>
            <p:cNvSpPr>
              <a:spLocks noChangeShapeType="1"/>
            </p:cNvSpPr>
            <p:nvPr/>
          </p:nvSpPr>
          <p:spPr bwMode="auto">
            <a:xfrm flipH="1">
              <a:off x="2208" y="3312"/>
              <a:ext cx="192" cy="480"/>
            </a:xfrm>
            <a:prstGeom prst="line">
              <a:avLst/>
            </a:prstGeom>
            <a:noFill/>
            <a:ln w="28575">
              <a:solidFill>
                <a:schemeClr val="tx1"/>
              </a:solidFill>
              <a:round/>
              <a:headEnd type="triangle" w="med" len="med"/>
              <a:tailEnd/>
            </a:ln>
            <a:effectLst/>
          </p:spPr>
          <p:txBody>
            <a:bodyPr anchor="ctr">
              <a:spAutoFit/>
            </a:bodyPr>
            <a:lstStyle/>
            <a:p>
              <a:endParaRPr lang="en-US"/>
            </a:p>
          </p:txBody>
        </p:sp>
        <p:sp>
          <p:nvSpPr>
            <p:cNvPr id="1032300" name="AutoShape 108"/>
            <p:cNvSpPr>
              <a:spLocks noChangeArrowheads="1"/>
            </p:cNvSpPr>
            <p:nvPr/>
          </p:nvSpPr>
          <p:spPr bwMode="auto">
            <a:xfrm rot="16200000">
              <a:off x="2186" y="3461"/>
              <a:ext cx="257" cy="214"/>
            </a:xfrm>
            <a:prstGeom prst="flowChartDelay">
              <a:avLst/>
            </a:prstGeom>
            <a:solidFill>
              <a:schemeClr val="bg1"/>
            </a:solidFill>
            <a:ln w="9525" algn="ctr">
              <a:solidFill>
                <a:schemeClr val="tx1"/>
              </a:solidFill>
              <a:miter lim="800000"/>
              <a:headEnd/>
              <a:tailEnd/>
            </a:ln>
            <a:effectLst/>
          </p:spPr>
          <p:txBody>
            <a:bodyPr vert="eaVert" anchor="ctr">
              <a:spAutoFit/>
            </a:bodyPr>
            <a:lstStyle/>
            <a:p>
              <a:r>
                <a:rPr lang="en-US" sz="1200"/>
                <a:t>SS</a:t>
              </a:r>
            </a:p>
          </p:txBody>
        </p:sp>
      </p:grpSp>
      <p:grpSp>
        <p:nvGrpSpPr>
          <p:cNvPr id="11" name="Group 109"/>
          <p:cNvGrpSpPr>
            <a:grpSpLocks/>
          </p:cNvGrpSpPr>
          <p:nvPr/>
        </p:nvGrpSpPr>
        <p:grpSpPr bwMode="auto">
          <a:xfrm>
            <a:off x="5795963" y="2241550"/>
            <a:ext cx="827087" cy="766763"/>
            <a:chOff x="2256" y="2641"/>
            <a:chExt cx="720" cy="483"/>
          </a:xfrm>
        </p:grpSpPr>
        <p:sp>
          <p:nvSpPr>
            <p:cNvPr id="1032302"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03" name="Text Box 111"/>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dirty="0"/>
                <a:t>Filter</a:t>
              </a:r>
              <a:br>
                <a:rPr lang="en-US" sz="1400" dirty="0"/>
              </a:br>
              <a:r>
                <a:rPr lang="en-US" sz="1400" dirty="0"/>
                <a:t>Cloud</a:t>
              </a:r>
            </a:p>
          </p:txBody>
        </p:sp>
      </p:grpSp>
      <p:grpSp>
        <p:nvGrpSpPr>
          <p:cNvPr id="12" name="Group 112"/>
          <p:cNvGrpSpPr>
            <a:grpSpLocks/>
          </p:cNvGrpSpPr>
          <p:nvPr/>
        </p:nvGrpSpPr>
        <p:grpSpPr bwMode="auto">
          <a:xfrm>
            <a:off x="4810919" y="4429919"/>
            <a:ext cx="827087" cy="766762"/>
            <a:chOff x="2256" y="2641"/>
            <a:chExt cx="720" cy="483"/>
          </a:xfrm>
        </p:grpSpPr>
        <p:sp>
          <p:nvSpPr>
            <p:cNvPr id="1032305"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06" name="Text Box 114"/>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t>Filter</a:t>
              </a:r>
              <a:br>
                <a:rPr lang="en-US" sz="1400"/>
              </a:br>
              <a:r>
                <a:rPr lang="en-US" sz="1400"/>
                <a:t>Cloud</a:t>
              </a:r>
            </a:p>
          </p:txBody>
        </p:sp>
      </p:grpSp>
      <p:grpSp>
        <p:nvGrpSpPr>
          <p:cNvPr id="13" name="Group 115"/>
          <p:cNvGrpSpPr>
            <a:grpSpLocks/>
          </p:cNvGrpSpPr>
          <p:nvPr/>
        </p:nvGrpSpPr>
        <p:grpSpPr bwMode="auto">
          <a:xfrm>
            <a:off x="1636226" y="1713254"/>
            <a:ext cx="827088" cy="766763"/>
            <a:chOff x="2256" y="2641"/>
            <a:chExt cx="720" cy="483"/>
          </a:xfrm>
        </p:grpSpPr>
        <p:sp>
          <p:nvSpPr>
            <p:cNvPr id="1032308"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09" name="Text Box 117"/>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t>Filter</a:t>
              </a:r>
              <a:br>
                <a:rPr lang="en-US" sz="1400"/>
              </a:br>
              <a:r>
                <a:rPr lang="en-US" sz="1400"/>
                <a:t>Cloud</a:t>
              </a:r>
            </a:p>
          </p:txBody>
        </p:sp>
      </p:grpSp>
      <p:grpSp>
        <p:nvGrpSpPr>
          <p:cNvPr id="14" name="Group 118"/>
          <p:cNvGrpSpPr>
            <a:grpSpLocks/>
          </p:cNvGrpSpPr>
          <p:nvPr/>
        </p:nvGrpSpPr>
        <p:grpSpPr bwMode="auto">
          <a:xfrm>
            <a:off x="4859338" y="1592263"/>
            <a:ext cx="981075" cy="647700"/>
            <a:chOff x="2256" y="2641"/>
            <a:chExt cx="720" cy="483"/>
          </a:xfrm>
          <a:solidFill>
            <a:schemeClr val="bg1">
              <a:lumMod val="85000"/>
            </a:schemeClr>
          </a:solidFill>
        </p:grpSpPr>
        <p:sp>
          <p:nvSpPr>
            <p:cNvPr id="1032311"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p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12" name="Text Box 120"/>
            <p:cNvSpPr txBox="1">
              <a:spLocks noChangeArrowheads="1"/>
            </p:cNvSpPr>
            <p:nvPr/>
          </p:nvSpPr>
          <p:spPr bwMode="auto">
            <a:xfrm>
              <a:off x="2287" y="2688"/>
              <a:ext cx="688" cy="386"/>
            </a:xfrm>
            <a:prstGeom prst="rect">
              <a:avLst/>
            </a:prstGeom>
            <a:noFill/>
            <a:ln w="9525" algn="ctr">
              <a:noFill/>
              <a:miter lim="800000"/>
              <a:headEnd/>
              <a:tailEnd/>
            </a:ln>
            <a:effectLst/>
          </p:spPr>
          <p:txBody>
            <a:bodyPr wrap="none">
              <a:spAutoFit/>
            </a:bodyPr>
            <a:lstStyle/>
            <a:p>
              <a:r>
                <a:rPr lang="en-US" sz="1400" dirty="0"/>
                <a:t>Discovery</a:t>
              </a:r>
              <a:br>
                <a:rPr lang="en-US" sz="1400" dirty="0"/>
              </a:br>
              <a:r>
                <a:rPr lang="en-US" sz="1400" dirty="0"/>
                <a:t>Cloud</a:t>
              </a:r>
            </a:p>
          </p:txBody>
        </p:sp>
      </p:grpSp>
      <p:grpSp>
        <p:nvGrpSpPr>
          <p:cNvPr id="15" name="Group 121"/>
          <p:cNvGrpSpPr>
            <a:grpSpLocks/>
          </p:cNvGrpSpPr>
          <p:nvPr/>
        </p:nvGrpSpPr>
        <p:grpSpPr bwMode="auto">
          <a:xfrm>
            <a:off x="6858000" y="3365539"/>
            <a:ext cx="981075" cy="647700"/>
            <a:chOff x="2256" y="2641"/>
            <a:chExt cx="720" cy="483"/>
          </a:xfrm>
          <a:solidFill>
            <a:schemeClr val="bg1">
              <a:lumMod val="85000"/>
            </a:schemeClr>
          </a:solidFill>
        </p:grpSpPr>
        <p:sp>
          <p:nvSpPr>
            <p:cNvPr id="1032314"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p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15" name="Text Box 123"/>
            <p:cNvSpPr txBox="1">
              <a:spLocks noChangeArrowheads="1"/>
            </p:cNvSpPr>
            <p:nvPr/>
          </p:nvSpPr>
          <p:spPr bwMode="auto">
            <a:xfrm>
              <a:off x="2287" y="2688"/>
              <a:ext cx="688" cy="386"/>
            </a:xfrm>
            <a:prstGeom prst="rect">
              <a:avLst/>
            </a:prstGeom>
            <a:noFill/>
            <a:ln w="9525" algn="ctr">
              <a:noFill/>
              <a:miter lim="800000"/>
              <a:headEnd/>
              <a:tailEnd/>
            </a:ln>
            <a:effectLst/>
          </p:spPr>
          <p:txBody>
            <a:bodyPr wrap="none">
              <a:spAutoFit/>
            </a:bodyPr>
            <a:lstStyle/>
            <a:p>
              <a:r>
                <a:rPr lang="en-US" sz="1400" dirty="0"/>
                <a:t>Discovery</a:t>
              </a:r>
              <a:br>
                <a:rPr lang="en-US" sz="1400" dirty="0"/>
              </a:br>
              <a:r>
                <a:rPr lang="en-US" sz="1400" dirty="0"/>
                <a:t>Cloud</a:t>
              </a:r>
            </a:p>
          </p:txBody>
        </p:sp>
      </p:grpSp>
      <p:grpSp>
        <p:nvGrpSpPr>
          <p:cNvPr id="1032203" name="Group 166"/>
          <p:cNvGrpSpPr>
            <a:grpSpLocks/>
          </p:cNvGrpSpPr>
          <p:nvPr/>
        </p:nvGrpSpPr>
        <p:grpSpPr bwMode="auto">
          <a:xfrm>
            <a:off x="6335826" y="4246563"/>
            <a:ext cx="827087" cy="766763"/>
            <a:chOff x="2256" y="2641"/>
            <a:chExt cx="720" cy="483"/>
          </a:xfrm>
        </p:grpSpPr>
        <p:sp>
          <p:nvSpPr>
            <p:cNvPr id="1032359"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60" name="Text Box 168"/>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dirty="0"/>
                <a:t>Filter</a:t>
              </a:r>
              <a:br>
                <a:rPr lang="en-US" sz="1400" dirty="0"/>
              </a:br>
              <a:r>
                <a:rPr lang="en-US" sz="1400" dirty="0"/>
                <a:t>Cloud</a:t>
              </a:r>
            </a:p>
          </p:txBody>
        </p:sp>
      </p:grpSp>
      <p:grpSp>
        <p:nvGrpSpPr>
          <p:cNvPr id="1032219" name="Group 169"/>
          <p:cNvGrpSpPr>
            <a:grpSpLocks/>
          </p:cNvGrpSpPr>
          <p:nvPr/>
        </p:nvGrpSpPr>
        <p:grpSpPr bwMode="auto">
          <a:xfrm>
            <a:off x="3816350" y="2889250"/>
            <a:ext cx="827088" cy="766763"/>
            <a:chOff x="2256" y="2641"/>
            <a:chExt cx="720" cy="483"/>
          </a:xfrm>
        </p:grpSpPr>
        <p:sp>
          <p:nvSpPr>
            <p:cNvPr id="1032362"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63" name="Text Box 171"/>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t>Filter</a:t>
              </a:r>
              <a:br>
                <a:rPr lang="en-US" sz="1400"/>
              </a:br>
              <a:r>
                <a:rPr lang="en-US" sz="1400"/>
                <a:t>Cloud</a:t>
              </a:r>
            </a:p>
          </p:txBody>
        </p:sp>
      </p:grpSp>
      <p:grpSp>
        <p:nvGrpSpPr>
          <p:cNvPr id="1032273" name="Group 172"/>
          <p:cNvGrpSpPr>
            <a:grpSpLocks/>
          </p:cNvGrpSpPr>
          <p:nvPr/>
        </p:nvGrpSpPr>
        <p:grpSpPr bwMode="auto">
          <a:xfrm>
            <a:off x="1584325" y="4292600"/>
            <a:ext cx="827088" cy="766763"/>
            <a:chOff x="2256" y="2641"/>
            <a:chExt cx="720" cy="483"/>
          </a:xfrm>
        </p:grpSpPr>
        <p:sp>
          <p:nvSpPr>
            <p:cNvPr id="1032365"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66" name="Text Box 174"/>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t>Filter</a:t>
              </a:r>
              <a:br>
                <a:rPr lang="en-US" sz="1400"/>
              </a:br>
              <a:r>
                <a:rPr lang="en-US" sz="1400"/>
                <a:t>Cloud</a:t>
              </a:r>
            </a:p>
          </p:txBody>
        </p:sp>
      </p:grpSp>
      <p:pic>
        <p:nvPicPr>
          <p:cNvPr id="193" name="Picture 192"/>
          <p:cNvPicPr/>
          <p:nvPr/>
        </p:nvPicPr>
        <p:blipFill>
          <a:blip r:embed="rId17" cstate="print"/>
          <a:srcRect/>
          <a:stretch>
            <a:fillRect/>
          </a:stretch>
        </p:blipFill>
        <p:spPr bwMode="auto">
          <a:xfrm>
            <a:off x="4571949" y="542290"/>
            <a:ext cx="798697" cy="459813"/>
          </a:xfrm>
          <a:prstGeom prst="rect">
            <a:avLst/>
          </a:prstGeom>
          <a:noFill/>
          <a:ln w="9525">
            <a:noFill/>
            <a:miter lim="800000"/>
            <a:headEnd/>
            <a:tailEnd/>
          </a:ln>
        </p:spPr>
      </p:pic>
      <p:pic>
        <p:nvPicPr>
          <p:cNvPr id="1026" name="Picture 2"/>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23333" r="20416" b="22016"/>
          <a:stretch/>
        </p:blipFill>
        <p:spPr bwMode="auto">
          <a:xfrm>
            <a:off x="5649334" y="454072"/>
            <a:ext cx="793211" cy="636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5" name="AutoShape 79"/>
          <p:cNvSpPr>
            <a:spLocks noChangeArrowheads="1"/>
          </p:cNvSpPr>
          <p:nvPr/>
        </p:nvSpPr>
        <p:spPr bwMode="auto">
          <a:xfrm rot="5400000">
            <a:off x="5859234" y="1199501"/>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dirty="0"/>
              <a:t>SS</a:t>
            </a:r>
          </a:p>
        </p:txBody>
      </p:sp>
      <p:grpSp>
        <p:nvGrpSpPr>
          <p:cNvPr id="194" name="Group 169"/>
          <p:cNvGrpSpPr>
            <a:grpSpLocks/>
          </p:cNvGrpSpPr>
          <p:nvPr/>
        </p:nvGrpSpPr>
        <p:grpSpPr bwMode="auto">
          <a:xfrm>
            <a:off x="3726888" y="4208462"/>
            <a:ext cx="827088" cy="766763"/>
            <a:chOff x="2256" y="2641"/>
            <a:chExt cx="720" cy="483"/>
          </a:xfrm>
        </p:grpSpPr>
        <p:sp>
          <p:nvSpPr>
            <p:cNvPr id="196"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97" name="Text Box 171"/>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dirty="0"/>
                <a:t>Filter</a:t>
              </a:r>
              <a:br>
                <a:rPr lang="en-US" sz="1400" dirty="0"/>
              </a:br>
              <a:r>
                <a:rPr lang="en-US" sz="1400" dirty="0"/>
                <a:t>Cloud</a:t>
              </a:r>
            </a:p>
          </p:txBody>
        </p:sp>
      </p:grpSp>
      <p:grpSp>
        <p:nvGrpSpPr>
          <p:cNvPr id="198" name="Group 169"/>
          <p:cNvGrpSpPr>
            <a:grpSpLocks/>
          </p:cNvGrpSpPr>
          <p:nvPr/>
        </p:nvGrpSpPr>
        <p:grpSpPr bwMode="auto">
          <a:xfrm>
            <a:off x="2114597" y="2980532"/>
            <a:ext cx="827088" cy="766763"/>
            <a:chOff x="2256" y="2641"/>
            <a:chExt cx="720" cy="483"/>
          </a:xfrm>
        </p:grpSpPr>
        <p:sp>
          <p:nvSpPr>
            <p:cNvPr id="199"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200" name="Text Box 171"/>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t>Filter</a:t>
              </a:r>
              <a:br>
                <a:rPr lang="en-US" sz="1400"/>
              </a:br>
              <a:r>
                <a:rPr lang="en-US" sz="1400"/>
                <a:t>Cloud</a:t>
              </a:r>
            </a:p>
          </p:txBody>
        </p:sp>
      </p:grpSp>
      <p:grpSp>
        <p:nvGrpSpPr>
          <p:cNvPr id="201" name="Group 169"/>
          <p:cNvGrpSpPr>
            <a:grpSpLocks/>
          </p:cNvGrpSpPr>
          <p:nvPr/>
        </p:nvGrpSpPr>
        <p:grpSpPr bwMode="auto">
          <a:xfrm>
            <a:off x="5010174" y="3271043"/>
            <a:ext cx="827088" cy="766763"/>
            <a:chOff x="2256" y="2641"/>
            <a:chExt cx="720" cy="483"/>
          </a:xfrm>
        </p:grpSpPr>
        <p:sp>
          <p:nvSpPr>
            <p:cNvPr id="202"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203" name="Text Box 171"/>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t>Filter</a:t>
              </a:r>
              <a:br>
                <a:rPr lang="en-US" sz="1400"/>
              </a:br>
              <a:r>
                <a:rPr lang="en-US" sz="1400"/>
                <a:t>Cloud</a:t>
              </a:r>
            </a:p>
          </p:txBody>
        </p:sp>
      </p:grpSp>
      <p:grpSp>
        <p:nvGrpSpPr>
          <p:cNvPr id="204" name="Group 169"/>
          <p:cNvGrpSpPr>
            <a:grpSpLocks/>
          </p:cNvGrpSpPr>
          <p:nvPr/>
        </p:nvGrpSpPr>
        <p:grpSpPr bwMode="auto">
          <a:xfrm>
            <a:off x="3145172" y="2130425"/>
            <a:ext cx="827088" cy="766763"/>
            <a:chOff x="2256" y="2641"/>
            <a:chExt cx="720" cy="483"/>
          </a:xfrm>
        </p:grpSpPr>
        <p:sp>
          <p:nvSpPr>
            <p:cNvPr id="205"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206" name="Text Box 171"/>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t>Filter</a:t>
              </a:r>
              <a:br>
                <a:rPr lang="en-US" sz="1400"/>
              </a:br>
              <a:r>
                <a:rPr lang="en-US" sz="1400"/>
                <a:t>Cloud</a:t>
              </a:r>
            </a:p>
          </p:txBody>
        </p:sp>
      </p:grpSp>
      <p:sp>
        <p:nvSpPr>
          <p:cNvPr id="207" name="Line 2"/>
          <p:cNvSpPr>
            <a:spLocks noChangeShapeType="1"/>
          </p:cNvSpPr>
          <p:nvPr/>
        </p:nvSpPr>
        <p:spPr bwMode="auto">
          <a:xfrm flipV="1">
            <a:off x="5702477" y="2600181"/>
            <a:ext cx="1375043" cy="1873251"/>
          </a:xfrm>
          <a:prstGeom prst="line">
            <a:avLst/>
          </a:prstGeom>
          <a:noFill/>
          <a:ln w="76200">
            <a:solidFill>
              <a:schemeClr val="tx1"/>
            </a:solidFill>
            <a:round/>
            <a:headEnd/>
            <a:tailEnd type="triangle" w="med" len="med"/>
          </a:ln>
          <a:effectLst/>
        </p:spPr>
        <p:txBody>
          <a:bodyPr/>
          <a:lstStyle/>
          <a:p>
            <a:endParaRPr lang="en-US"/>
          </a:p>
        </p:txBody>
      </p:sp>
      <p:sp>
        <p:nvSpPr>
          <p:cNvPr id="210" name="Rectangle 78"/>
          <p:cNvSpPr>
            <a:spLocks noChangeArrowheads="1"/>
          </p:cNvSpPr>
          <p:nvPr/>
        </p:nvSpPr>
        <p:spPr bwMode="auto">
          <a:xfrm>
            <a:off x="7810285" y="6169709"/>
            <a:ext cx="1232773" cy="646331"/>
          </a:xfrm>
          <a:prstGeom prst="rect">
            <a:avLst/>
          </a:prstGeom>
          <a:solidFill>
            <a:schemeClr val="bg1"/>
          </a:solidFill>
          <a:ln w="9525" algn="ctr">
            <a:solidFill>
              <a:schemeClr val="tx1"/>
            </a:solidFill>
            <a:miter lim="800000"/>
            <a:headEnd/>
            <a:tailEnd/>
          </a:ln>
          <a:effectLst/>
        </p:spPr>
        <p:txBody>
          <a:bodyPr wrap="none" anchor="ctr">
            <a:spAutoFit/>
          </a:bodyPr>
          <a:lstStyle/>
          <a:p>
            <a:r>
              <a:rPr lang="en-US" dirty="0" smtClean="0"/>
              <a:t>Distributed</a:t>
            </a:r>
            <a:r>
              <a:rPr lang="en-US" dirty="0"/>
              <a:t/>
            </a:r>
            <a:br>
              <a:rPr lang="en-US" dirty="0"/>
            </a:br>
            <a:r>
              <a:rPr lang="en-US" dirty="0"/>
              <a:t>Grid</a:t>
            </a:r>
          </a:p>
        </p:txBody>
      </p:sp>
      <p:sp>
        <p:nvSpPr>
          <p:cNvPr id="211" name="Rectangle 78"/>
          <p:cNvSpPr>
            <a:spLocks noChangeArrowheads="1"/>
          </p:cNvSpPr>
          <p:nvPr/>
        </p:nvSpPr>
        <p:spPr bwMode="auto">
          <a:xfrm>
            <a:off x="6994066" y="6246306"/>
            <a:ext cx="649503" cy="430887"/>
          </a:xfrm>
          <a:prstGeom prst="rect">
            <a:avLst/>
          </a:prstGeom>
          <a:solidFill>
            <a:schemeClr val="bg1"/>
          </a:solidFill>
          <a:ln w="9525" algn="ctr">
            <a:solidFill>
              <a:schemeClr val="tx1"/>
            </a:solidFill>
            <a:miter lim="800000"/>
            <a:headEnd/>
            <a:tailEnd/>
          </a:ln>
          <a:effectLst/>
        </p:spPr>
        <p:txBody>
          <a:bodyPr wrap="square" lIns="18288" tIns="0" rIns="18288" bIns="0" anchor="ctr">
            <a:spAutoFit/>
          </a:bodyPr>
          <a:lstStyle/>
          <a:p>
            <a:r>
              <a:rPr lang="en-US" sz="1400" dirty="0" smtClean="0"/>
              <a:t>Hadoop Cluster</a:t>
            </a:r>
            <a:endParaRPr lang="en-US" sz="1400" dirty="0"/>
          </a:p>
        </p:txBody>
      </p:sp>
      <p:sp>
        <p:nvSpPr>
          <p:cNvPr id="212" name="AutoShape 65"/>
          <p:cNvSpPr>
            <a:spLocks noChangeArrowheads="1"/>
          </p:cNvSpPr>
          <p:nvPr/>
        </p:nvSpPr>
        <p:spPr bwMode="auto">
          <a:xfrm rot="16200000">
            <a:off x="8142624" y="5679281"/>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pic>
        <p:nvPicPr>
          <p:cNvPr id="1032261" name="Picture 69" descr="rocketebook"/>
          <p:cNvPicPr>
            <a:picLocks noChangeAspect="1" noChangeArrowheads="1"/>
          </p:cNvPicPr>
          <p:nvPr/>
        </p:nvPicPr>
        <p:blipFill>
          <a:blip r:embed="rId19"/>
          <a:srcRect/>
          <a:stretch>
            <a:fillRect/>
          </a:stretch>
        </p:blipFill>
        <p:spPr bwMode="auto">
          <a:xfrm>
            <a:off x="7043385" y="813548"/>
            <a:ext cx="531812" cy="712788"/>
          </a:xfrm>
          <a:prstGeom prst="rect">
            <a:avLst/>
          </a:prstGeom>
          <a:noFill/>
          <a:ln w="9525">
            <a:noFill/>
            <a:miter lim="800000"/>
            <a:headEnd/>
            <a:tailEnd/>
          </a:ln>
          <a:effectLst/>
        </p:spPr>
      </p:pic>
      <p:pic>
        <p:nvPicPr>
          <p:cNvPr id="1032260" name="Picture 68" descr="B_OEQ127"/>
          <p:cNvPicPr>
            <a:picLocks noChangeAspect="1" noChangeArrowheads="1"/>
          </p:cNvPicPr>
          <p:nvPr/>
        </p:nvPicPr>
        <p:blipFill>
          <a:blip r:embed="rId20"/>
          <a:srcRect/>
          <a:stretch>
            <a:fillRect/>
          </a:stretch>
        </p:blipFill>
        <p:spPr bwMode="auto">
          <a:xfrm rot="2730464">
            <a:off x="8374057" y="2238796"/>
            <a:ext cx="528638" cy="557213"/>
          </a:xfrm>
          <a:prstGeom prst="rect">
            <a:avLst/>
          </a:prstGeom>
          <a:noFill/>
        </p:spPr>
      </p:pic>
    </p:spTree>
    <p:extLst>
      <p:ext uri="{BB962C8B-B14F-4D97-AF65-F5344CB8AC3E}">
        <p14:creationId xmlns:p14="http://schemas.microsoft.com/office/powerpoint/2010/main" val="23533475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69586" y="83720"/>
            <a:ext cx="3120013" cy="760342"/>
          </a:xfrm>
        </p:spPr>
        <p:txBody>
          <a:bodyPr>
            <a:normAutofit fontScale="90000"/>
          </a:bodyPr>
          <a:lstStyle/>
          <a:p>
            <a:r>
              <a:rPr lang="en-US" b="1" dirty="0" err="1" smtClean="0"/>
              <a:t>IOTCloud</a:t>
            </a:r>
            <a:endParaRPr lang="en-US" b="1" dirty="0"/>
          </a:p>
        </p:txBody>
      </p:sp>
      <p:sp>
        <p:nvSpPr>
          <p:cNvPr id="4" name="Content Placeholder 3"/>
          <p:cNvSpPr>
            <a:spLocks noGrp="1"/>
          </p:cNvSpPr>
          <p:nvPr>
            <p:ph idx="1"/>
          </p:nvPr>
        </p:nvSpPr>
        <p:spPr>
          <a:xfrm>
            <a:off x="5216306" y="1288967"/>
            <a:ext cx="3927694" cy="3632762"/>
          </a:xfrm>
        </p:spPr>
        <p:txBody>
          <a:bodyPr>
            <a:normAutofit/>
          </a:bodyPr>
          <a:lstStyle/>
          <a:p>
            <a:r>
              <a:rPr lang="en-US" sz="1800" b="1" dirty="0" smtClean="0"/>
              <a:t>Device </a:t>
            </a:r>
            <a:r>
              <a:rPr lang="en-US" sz="1800" b="1" dirty="0" smtClean="0">
                <a:sym typeface="Wingdings" panose="05000000000000000000" pitchFamily="2" charset="2"/>
              </a:rPr>
              <a:t> </a:t>
            </a:r>
            <a:r>
              <a:rPr lang="en-US" sz="1800" b="1" dirty="0" err="1" smtClean="0">
                <a:sym typeface="Wingdings" panose="05000000000000000000" pitchFamily="2" charset="2"/>
              </a:rPr>
              <a:t>Pub-SubStorm</a:t>
            </a:r>
            <a:r>
              <a:rPr lang="en-US" sz="1800" b="1" dirty="0" smtClean="0">
                <a:sym typeface="Wingdings" panose="05000000000000000000" pitchFamily="2" charset="2"/>
              </a:rPr>
              <a:t>  </a:t>
            </a:r>
            <a:r>
              <a:rPr lang="en-US" sz="1800" b="1" dirty="0" err="1" smtClean="0">
                <a:sym typeface="Wingdings" panose="05000000000000000000" pitchFamily="2" charset="2"/>
              </a:rPr>
              <a:t>Datastore</a:t>
            </a:r>
            <a:r>
              <a:rPr lang="en-US" sz="1800" b="1" dirty="0" smtClean="0">
                <a:sym typeface="Wingdings" panose="05000000000000000000" pitchFamily="2" charset="2"/>
              </a:rPr>
              <a:t>  Data Analysis</a:t>
            </a:r>
          </a:p>
          <a:p>
            <a:r>
              <a:rPr lang="en-US" sz="1800" b="1" dirty="0" smtClean="0"/>
              <a:t>Apache Storm </a:t>
            </a:r>
            <a:r>
              <a:rPr lang="en-US" sz="1800" dirty="0"/>
              <a:t>provides scalable distributed system for processing </a:t>
            </a:r>
            <a:r>
              <a:rPr lang="en-US" sz="1800" dirty="0" smtClean="0"/>
              <a:t>data </a:t>
            </a:r>
            <a:r>
              <a:rPr lang="en-US" sz="1800" dirty="0"/>
              <a:t>streams coming from </a:t>
            </a:r>
            <a:r>
              <a:rPr lang="en-US" sz="1800" dirty="0" smtClean="0"/>
              <a:t>devices </a:t>
            </a:r>
            <a:r>
              <a:rPr lang="en-US" sz="1800" dirty="0"/>
              <a:t>in real time. </a:t>
            </a:r>
            <a:endParaRPr lang="en-US" sz="1800" dirty="0" smtClean="0"/>
          </a:p>
          <a:p>
            <a:r>
              <a:rPr lang="en-US" sz="1800" dirty="0" smtClean="0"/>
              <a:t>For </a:t>
            </a:r>
            <a:r>
              <a:rPr lang="en-US" sz="1800" dirty="0"/>
              <a:t>example Storm layer can decide to store the data in cloud storage for further analysis or to send control data back to the </a:t>
            </a:r>
            <a:r>
              <a:rPr lang="en-US" sz="1800" dirty="0" smtClean="0"/>
              <a:t>devices</a:t>
            </a:r>
          </a:p>
          <a:p>
            <a:r>
              <a:rPr lang="en-US" sz="1800" dirty="0" smtClean="0"/>
              <a:t>Evaluating Pub-Sub Systems </a:t>
            </a:r>
            <a:r>
              <a:rPr lang="en-US" sz="1800" dirty="0" err="1" smtClean="0"/>
              <a:t>ActiveMQ</a:t>
            </a:r>
            <a:r>
              <a:rPr lang="en-US" sz="1800" dirty="0" smtClean="0"/>
              <a:t>, </a:t>
            </a:r>
            <a:r>
              <a:rPr lang="en-US" sz="1800" dirty="0" err="1" smtClean="0"/>
              <a:t>RabbitMQ</a:t>
            </a:r>
            <a:r>
              <a:rPr lang="en-US" sz="1800" dirty="0" smtClean="0"/>
              <a:t>, Kafka, Kestrel</a:t>
            </a:r>
            <a:endParaRPr lang="en-US" sz="1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10"/>
            <a:ext cx="5426110" cy="6858000"/>
          </a:xfrm>
          <a:prstGeom prst="rect">
            <a:avLst/>
          </a:prstGeom>
        </p:spPr>
      </p:pic>
      <p:pic>
        <p:nvPicPr>
          <p:cNvPr id="7" name="Shape 129"/>
          <p:cNvPicPr preferRelativeResize="0"/>
          <p:nvPr/>
        </p:nvPicPr>
        <p:blipFill>
          <a:blip r:embed="rId3">
            <a:alphaModFix/>
          </a:blip>
          <a:stretch>
            <a:fillRect/>
          </a:stretch>
        </p:blipFill>
        <p:spPr>
          <a:xfrm>
            <a:off x="6332884" y="5056703"/>
            <a:ext cx="2811116" cy="1801297"/>
          </a:xfrm>
          <a:prstGeom prst="rect">
            <a:avLst/>
          </a:prstGeom>
          <a:noFill/>
          <a:ln>
            <a:noFill/>
          </a:ln>
        </p:spPr>
      </p:pic>
      <p:sp>
        <p:nvSpPr>
          <p:cNvPr id="2" name="TextBox 1"/>
          <p:cNvSpPr txBox="1"/>
          <p:nvPr/>
        </p:nvSpPr>
        <p:spPr>
          <a:xfrm>
            <a:off x="4081806" y="6259398"/>
            <a:ext cx="2095574" cy="369332"/>
          </a:xfrm>
          <a:prstGeom prst="rect">
            <a:avLst/>
          </a:prstGeom>
          <a:noFill/>
        </p:spPr>
        <p:txBody>
          <a:bodyPr wrap="none" rtlCol="0">
            <a:spAutoFit/>
          </a:bodyPr>
          <a:lstStyle/>
          <a:p>
            <a:r>
              <a:rPr lang="en-US" dirty="0" err="1" smtClean="0"/>
              <a:t>Turtlebot</a:t>
            </a:r>
            <a:r>
              <a:rPr lang="en-US" dirty="0" smtClean="0"/>
              <a:t> and Kinect</a:t>
            </a:r>
            <a:endParaRPr lang="en-US" dirty="0"/>
          </a:p>
        </p:txBody>
      </p:sp>
    </p:spTree>
    <p:extLst>
      <p:ext uri="{BB962C8B-B14F-4D97-AF65-F5344CB8AC3E}">
        <p14:creationId xmlns:p14="http://schemas.microsoft.com/office/powerpoint/2010/main" val="42491855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62"/>
            <a:ext cx="4498428" cy="1143000"/>
          </a:xfrm>
        </p:spPr>
        <p:txBody>
          <a:bodyPr>
            <a:noAutofit/>
          </a:bodyPr>
          <a:lstStyle/>
          <a:p>
            <a:r>
              <a:rPr lang="en-US" sz="3600" b="1" dirty="0" smtClean="0"/>
              <a:t>Storm Performance</a:t>
            </a:r>
            <a:br>
              <a:rPr lang="en-US" sz="3600" b="1" dirty="0" smtClean="0"/>
            </a:br>
            <a:r>
              <a:rPr lang="en-US" sz="3600" b="1" dirty="0" smtClean="0"/>
              <a:t>From Device to Cloud</a:t>
            </a:r>
            <a:endParaRPr lang="en-US" sz="3600" b="1" dirty="0"/>
          </a:p>
        </p:txBody>
      </p:sp>
      <p:sp>
        <p:nvSpPr>
          <p:cNvPr id="3" name="Content Placeholder 2"/>
          <p:cNvSpPr>
            <a:spLocks noGrp="1"/>
          </p:cNvSpPr>
          <p:nvPr>
            <p:ph idx="1"/>
          </p:nvPr>
        </p:nvSpPr>
        <p:spPr>
          <a:xfrm>
            <a:off x="182138" y="1169762"/>
            <a:ext cx="6639902" cy="1668031"/>
          </a:xfrm>
        </p:spPr>
        <p:txBody>
          <a:bodyPr>
            <a:normAutofit/>
          </a:bodyPr>
          <a:lstStyle/>
          <a:p>
            <a:r>
              <a:rPr lang="en-US" sz="2400" dirty="0"/>
              <a:t>6 FutureGrid India Medium OpenStack machines </a:t>
            </a:r>
          </a:p>
          <a:p>
            <a:r>
              <a:rPr lang="en-US" sz="2400" dirty="0"/>
              <a:t>1 Broker machine, </a:t>
            </a:r>
            <a:r>
              <a:rPr lang="en-US" sz="2400" dirty="0" err="1" smtClean="0"/>
              <a:t>RabbitMQ</a:t>
            </a:r>
            <a:r>
              <a:rPr lang="en-US" sz="2400" dirty="0" smtClean="0"/>
              <a:t> 1 </a:t>
            </a:r>
            <a:r>
              <a:rPr lang="en-US" sz="2400" dirty="0"/>
              <a:t>machine hosting </a:t>
            </a:r>
            <a:r>
              <a:rPr lang="en-US" sz="2400" dirty="0" err="1"/>
              <a:t>ZooKeeper</a:t>
            </a:r>
            <a:r>
              <a:rPr lang="en-US" sz="2400" dirty="0"/>
              <a:t> and Storm </a:t>
            </a:r>
            <a:r>
              <a:rPr lang="en-US" sz="2400" dirty="0" smtClean="0"/>
              <a:t>– Nimbus (Master for Storm)</a:t>
            </a:r>
            <a:endParaRPr lang="en-US" sz="2400" dirty="0"/>
          </a:p>
        </p:txBody>
      </p:sp>
      <p:sp>
        <p:nvSpPr>
          <p:cNvPr id="9" name="Rectangle 8"/>
          <p:cNvSpPr/>
          <p:nvPr/>
        </p:nvSpPr>
        <p:spPr>
          <a:xfrm>
            <a:off x="5156339" y="2837793"/>
            <a:ext cx="3872046" cy="3046988"/>
          </a:xfrm>
          <a:prstGeom prst="rect">
            <a:avLst/>
          </a:prstGeom>
        </p:spPr>
        <p:txBody>
          <a:bodyPr wrap="square">
            <a:spAutoFit/>
          </a:bodyPr>
          <a:lstStyle/>
          <a:p>
            <a:pPr marL="342900" indent="-342900">
              <a:buFont typeface="Arial" panose="020B0604020202020204" pitchFamily="34" charset="0"/>
              <a:buChar char="•"/>
            </a:pPr>
            <a:r>
              <a:rPr lang="en-US" sz="2400" dirty="0"/>
              <a:t>2 Sensor sites generating data</a:t>
            </a:r>
          </a:p>
          <a:p>
            <a:pPr marL="342900" indent="-342900">
              <a:buFont typeface="Arial" panose="020B0604020202020204" pitchFamily="34" charset="0"/>
              <a:buChar char="•"/>
            </a:pPr>
            <a:r>
              <a:rPr lang="en-US" sz="2400" dirty="0"/>
              <a:t>2 Storm nodes sending back the same data and we measure the unidirectional latency</a:t>
            </a:r>
            <a:br>
              <a:rPr lang="en-US" sz="2400" dirty="0"/>
            </a:br>
            <a:endParaRPr lang="en-US" sz="2400" dirty="0"/>
          </a:p>
          <a:p>
            <a:pPr marL="342900" indent="-342900">
              <a:buFont typeface="Arial" panose="020B0604020202020204" pitchFamily="34" charset="0"/>
              <a:buChar char="•"/>
            </a:pPr>
            <a:r>
              <a:rPr lang="en-US" sz="2400" dirty="0"/>
              <a:t>Using drones and Kinects</a:t>
            </a:r>
          </a:p>
        </p:txBody>
      </p:sp>
      <p:grpSp>
        <p:nvGrpSpPr>
          <p:cNvPr id="11" name="Group 10"/>
          <p:cNvGrpSpPr/>
          <p:nvPr/>
        </p:nvGrpSpPr>
        <p:grpSpPr>
          <a:xfrm>
            <a:off x="0" y="2824412"/>
            <a:ext cx="5156339" cy="4033588"/>
            <a:chOff x="-80018" y="2837793"/>
            <a:chExt cx="5156339" cy="4033588"/>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8" y="2837793"/>
              <a:ext cx="5156339" cy="4033588"/>
            </a:xfrm>
            <a:prstGeom prst="rect">
              <a:avLst/>
            </a:prstGeom>
            <a:solidFill>
              <a:schemeClr val="bg1"/>
            </a:solidFill>
          </p:spPr>
        </p:pic>
        <p:sp>
          <p:nvSpPr>
            <p:cNvPr id="10" name="TextBox 9"/>
            <p:cNvSpPr txBox="1"/>
            <p:nvPr/>
          </p:nvSpPr>
          <p:spPr>
            <a:xfrm>
              <a:off x="3216166" y="3384331"/>
              <a:ext cx="1764586" cy="369332"/>
            </a:xfrm>
            <a:prstGeom prst="rect">
              <a:avLst/>
            </a:prstGeom>
            <a:noFill/>
          </p:spPr>
          <p:txBody>
            <a:bodyPr wrap="none" rtlCol="0">
              <a:spAutoFit/>
            </a:bodyPr>
            <a:lstStyle/>
            <a:p>
              <a:r>
                <a:rPr lang="en-US" dirty="0" smtClean="0"/>
                <a:t>System saturates</a:t>
              </a:r>
              <a:endParaRPr lang="en-US" dirty="0"/>
            </a:p>
          </p:txBody>
        </p:sp>
      </p:grpSp>
    </p:spTree>
    <p:extLst>
      <p:ext uri="{BB962C8B-B14F-4D97-AF65-F5344CB8AC3E}">
        <p14:creationId xmlns:p14="http://schemas.microsoft.com/office/powerpoint/2010/main" val="17727483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100" y="19710"/>
            <a:ext cx="4792734" cy="1143000"/>
          </a:xfrm>
        </p:spPr>
        <p:txBody>
          <a:bodyPr>
            <a:normAutofit/>
          </a:bodyPr>
          <a:lstStyle/>
          <a:p>
            <a:r>
              <a:rPr lang="en-US" sz="3200" b="1" dirty="0" smtClean="0"/>
              <a:t>10: </a:t>
            </a:r>
            <a:r>
              <a:rPr lang="en-US" sz="3200" b="1" dirty="0"/>
              <a:t>Cargo </a:t>
            </a:r>
            <a:r>
              <a:rPr lang="en-US" sz="3200" b="1" dirty="0" smtClean="0"/>
              <a:t>Shipping Architecture</a:t>
            </a:r>
            <a:endParaRPr lang="en-US" sz="3200" b="1" dirty="0"/>
          </a:p>
        </p:txBody>
      </p:sp>
      <p:sp>
        <p:nvSpPr>
          <p:cNvPr id="5" name="Slide Number Placeholder 4"/>
          <p:cNvSpPr>
            <a:spLocks noGrp="1"/>
          </p:cNvSpPr>
          <p:nvPr>
            <p:ph type="sldNum" sz="quarter" idx="12"/>
          </p:nvPr>
        </p:nvSpPr>
        <p:spPr/>
        <p:txBody>
          <a:bodyPr/>
          <a:lstStyle/>
          <a:p>
            <a:fld id="{C4B85148-DB98-4269-ACE6-2DF49F9918C9}" type="slidenum">
              <a:rPr lang="en-US" smtClean="0"/>
              <a:pPr/>
              <a:t>34</a:t>
            </a:fld>
            <a:endParaRPr lang="en-US" dirty="0"/>
          </a:p>
        </p:txBody>
      </p:sp>
      <p:sp>
        <p:nvSpPr>
          <p:cNvPr id="6" name="Rounded Rectangle 5"/>
          <p:cNvSpPr/>
          <p:nvPr/>
        </p:nvSpPr>
        <p:spPr>
          <a:xfrm>
            <a:off x="29495" y="273153"/>
            <a:ext cx="1455483" cy="4086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a:solidFill>
                  <a:schemeClr val="tx1"/>
                </a:solidFill>
              </a:rPr>
              <a:t>Commercial</a:t>
            </a:r>
          </a:p>
        </p:txBody>
      </p:sp>
      <p:pic>
        <p:nvPicPr>
          <p:cNvPr id="8" name="Picture 7" descr="C:\Users\Geoffrey Fox\Desktop\NISTBigData\CargoShippin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13150"/>
            <a:ext cx="9200172" cy="4518620"/>
          </a:xfrm>
          <a:prstGeom prst="rect">
            <a:avLst/>
          </a:prstGeom>
          <a:noFill/>
          <a:ln>
            <a:noFill/>
          </a:ln>
        </p:spPr>
      </p:pic>
      <p:sp>
        <p:nvSpPr>
          <p:cNvPr id="7" name="TextBox 6"/>
          <p:cNvSpPr txBox="1"/>
          <p:nvPr/>
        </p:nvSpPr>
        <p:spPr>
          <a:xfrm>
            <a:off x="228601" y="6054800"/>
            <a:ext cx="2288319" cy="707886"/>
          </a:xfrm>
          <a:prstGeom prst="rect">
            <a:avLst/>
          </a:prstGeom>
          <a:noFill/>
        </p:spPr>
        <p:txBody>
          <a:bodyPr wrap="none" rtlCol="0">
            <a:spAutoFit/>
          </a:bodyPr>
          <a:lstStyle/>
          <a:p>
            <a:r>
              <a:rPr lang="en-US" sz="2000" dirty="0" smtClean="0"/>
              <a:t>Industry Standards</a:t>
            </a:r>
          </a:p>
          <a:p>
            <a:r>
              <a:rPr lang="en-US" sz="2000" dirty="0" smtClean="0"/>
              <a:t>Continuous Tracking</a:t>
            </a:r>
            <a:endParaRPr lang="en-US" sz="2000" dirty="0"/>
          </a:p>
        </p:txBody>
      </p:sp>
      <p:sp>
        <p:nvSpPr>
          <p:cNvPr id="11" name="Rectangle 10"/>
          <p:cNvSpPr/>
          <p:nvPr/>
        </p:nvSpPr>
        <p:spPr>
          <a:xfrm>
            <a:off x="5052468" y="6318505"/>
            <a:ext cx="1500732" cy="369332"/>
          </a:xfrm>
          <a:prstGeom prst="rect">
            <a:avLst/>
          </a:prstGeom>
          <a:solidFill>
            <a:srgbClr val="C1A01E">
              <a:lumMod val="60000"/>
              <a:lumOff val="40000"/>
            </a:srgbClr>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6BB5"/>
                </a:solidFill>
                <a:effectLst/>
                <a:uLnTx/>
                <a:uFillTx/>
                <a:latin typeface="Franklin Gothic Book"/>
              </a:rPr>
              <a:t>PP Streaming</a:t>
            </a:r>
          </a:p>
        </p:txBody>
      </p:sp>
    </p:spTree>
    <p:extLst>
      <p:ext uri="{BB962C8B-B14F-4D97-AF65-F5344CB8AC3E}">
        <p14:creationId xmlns:p14="http://schemas.microsoft.com/office/powerpoint/2010/main" val="14017675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827" y="0"/>
            <a:ext cx="4657519" cy="1143000"/>
          </a:xfrm>
        </p:spPr>
        <p:txBody>
          <a:bodyPr>
            <a:noAutofit/>
          </a:bodyPr>
          <a:lstStyle/>
          <a:p>
            <a:pPr algn="l"/>
            <a:r>
              <a:rPr lang="en-US" sz="3200" b="1" dirty="0" smtClean="0"/>
              <a:t>50: </a:t>
            </a:r>
            <a:r>
              <a:rPr lang="en-US" sz="3200" b="1" dirty="0"/>
              <a:t>DOE-BER AmeriFlux and FLUXNET </a:t>
            </a:r>
            <a:r>
              <a:rPr lang="en-US" sz="3200" b="1" dirty="0" smtClean="0"/>
              <a:t>Networks </a:t>
            </a:r>
            <a:endParaRPr lang="en-US" sz="3200" b="1" dirty="0"/>
          </a:p>
        </p:txBody>
      </p:sp>
      <p:sp>
        <p:nvSpPr>
          <p:cNvPr id="3" name="Content Placeholder 2"/>
          <p:cNvSpPr>
            <a:spLocks noGrp="1"/>
          </p:cNvSpPr>
          <p:nvPr>
            <p:ph idx="1"/>
          </p:nvPr>
        </p:nvSpPr>
        <p:spPr>
          <a:xfrm>
            <a:off x="5013" y="974444"/>
            <a:ext cx="9133974" cy="3808324"/>
          </a:xfrm>
        </p:spPr>
        <p:txBody>
          <a:bodyPr>
            <a:normAutofit/>
          </a:bodyPr>
          <a:lstStyle/>
          <a:p>
            <a:r>
              <a:rPr lang="en-US" sz="1800" b="1" dirty="0">
                <a:solidFill>
                  <a:srgbClr val="0070C0"/>
                </a:solidFill>
              </a:rPr>
              <a:t>Application:</a:t>
            </a:r>
            <a:r>
              <a:rPr lang="en-US" sz="1800" dirty="0">
                <a:solidFill>
                  <a:srgbClr val="0070C0"/>
                </a:solidFill>
              </a:rPr>
              <a:t> </a:t>
            </a:r>
            <a:r>
              <a:rPr lang="en-US" sz="1800" dirty="0"/>
              <a:t>AmeriFlux and FLUXNET are US and world collections </a:t>
            </a:r>
            <a:r>
              <a:rPr lang="en-US" sz="1800" dirty="0" smtClean="0"/>
              <a:t/>
            </a:r>
            <a:br>
              <a:rPr lang="en-US" sz="1800" dirty="0" smtClean="0"/>
            </a:br>
            <a:r>
              <a:rPr lang="en-US" sz="1800" dirty="0" smtClean="0"/>
              <a:t>respectively </a:t>
            </a:r>
            <a:r>
              <a:rPr lang="en-US" sz="1800" dirty="0"/>
              <a:t>of sensors that observe trace gas fluxes (</a:t>
            </a:r>
            <a:r>
              <a:rPr lang="en-US" sz="1800" dirty="0" smtClean="0"/>
              <a:t>CO</a:t>
            </a:r>
            <a:r>
              <a:rPr lang="en-US" sz="1800" baseline="-25000" dirty="0" smtClean="0"/>
              <a:t>2</a:t>
            </a:r>
            <a:r>
              <a:rPr lang="en-US" sz="1800" dirty="0" smtClean="0"/>
              <a:t>, </a:t>
            </a:r>
            <a:br>
              <a:rPr lang="en-US" sz="1800" dirty="0" smtClean="0"/>
            </a:br>
            <a:r>
              <a:rPr lang="en-US" sz="1800" dirty="0" smtClean="0"/>
              <a:t>water </a:t>
            </a:r>
            <a:r>
              <a:rPr lang="en-US" sz="1800" dirty="0"/>
              <a:t>vapor) across a broad spectrum of times (hours, days, </a:t>
            </a:r>
            <a:r>
              <a:rPr lang="en-US" sz="1800" dirty="0" smtClean="0"/>
              <a:t/>
            </a:r>
            <a:br>
              <a:rPr lang="en-US" sz="1800" dirty="0" smtClean="0"/>
            </a:br>
            <a:r>
              <a:rPr lang="en-US" sz="1800" dirty="0" smtClean="0"/>
              <a:t>seasons</a:t>
            </a:r>
            <a:r>
              <a:rPr lang="en-US" sz="1800" dirty="0"/>
              <a:t>, years, and decades) and space. Moreover, such datasets provide the crucial linkages among organisms, ecosystems, and process-scale studies—at climate-relevant scales of landscapes, regions, and continents—for incorporation into biogeochemical and climate models.</a:t>
            </a:r>
            <a:endParaRPr lang="en-US" sz="1800" dirty="0" smtClean="0"/>
          </a:p>
          <a:p>
            <a:r>
              <a:rPr lang="en-US" sz="1800" b="1" dirty="0" smtClean="0">
                <a:solidFill>
                  <a:srgbClr val="0070C0"/>
                </a:solidFill>
              </a:rPr>
              <a:t>Current </a:t>
            </a:r>
            <a:r>
              <a:rPr lang="en-US" sz="1800" b="1" dirty="0">
                <a:solidFill>
                  <a:srgbClr val="0070C0"/>
                </a:solidFill>
              </a:rPr>
              <a:t>Approach:</a:t>
            </a:r>
            <a:r>
              <a:rPr lang="en-US" sz="1800" dirty="0">
                <a:solidFill>
                  <a:srgbClr val="0070C0"/>
                </a:solidFill>
              </a:rPr>
              <a:t>  </a:t>
            </a:r>
            <a:r>
              <a:rPr lang="en-US" sz="1800" dirty="0"/>
              <a:t>Software includes </a:t>
            </a:r>
            <a:r>
              <a:rPr lang="en-US" sz="1800" dirty="0" err="1"/>
              <a:t>EddyPro</a:t>
            </a:r>
            <a:r>
              <a:rPr lang="en-US" sz="1800" dirty="0"/>
              <a:t>, Custom analysis software, R, python, neural networks, Matlab. There are ~150 towers in AmeriFlux and over 500 towers distributed globally collecting flux measurements.</a:t>
            </a:r>
          </a:p>
          <a:p>
            <a:r>
              <a:rPr lang="en-US" sz="1800" b="1" dirty="0" smtClean="0">
                <a:solidFill>
                  <a:srgbClr val="0070C0"/>
                </a:solidFill>
              </a:rPr>
              <a:t>Futures:</a:t>
            </a:r>
            <a:r>
              <a:rPr lang="en-US" sz="1800" dirty="0">
                <a:solidFill>
                  <a:srgbClr val="0070C0"/>
                </a:solidFill>
              </a:rPr>
              <a:t> </a:t>
            </a:r>
            <a:r>
              <a:rPr lang="en-US" sz="1800" dirty="0"/>
              <a:t>Field experiment data taking would be improved by access to existing data and automated entry of new data via mobile devices. Need to support interdisciplinary </a:t>
            </a:r>
            <a:r>
              <a:rPr lang="en-US" sz="1800" dirty="0" smtClean="0"/>
              <a:t>study </a:t>
            </a:r>
            <a:r>
              <a:rPr lang="en-US" sz="1800" dirty="0"/>
              <a:t>integrating diverse data sources.</a:t>
            </a:r>
          </a:p>
        </p:txBody>
      </p:sp>
      <p:sp>
        <p:nvSpPr>
          <p:cNvPr id="5" name="Slide Number Placeholder 4"/>
          <p:cNvSpPr>
            <a:spLocks noGrp="1"/>
          </p:cNvSpPr>
          <p:nvPr>
            <p:ph type="sldNum" sz="quarter" idx="12"/>
          </p:nvPr>
        </p:nvSpPr>
        <p:spPr/>
        <p:txBody>
          <a:bodyPr/>
          <a:lstStyle/>
          <a:p>
            <a:fld id="{C4B85148-DB98-4269-ACE6-2DF49F9918C9}" type="slidenum">
              <a:rPr lang="en-US" smtClean="0"/>
              <a:pPr/>
              <a:t>35</a:t>
            </a:fld>
            <a:endParaRPr lang="en-US" dirty="0"/>
          </a:p>
        </p:txBody>
      </p:sp>
      <p:sp>
        <p:nvSpPr>
          <p:cNvPr id="6" name="Rounded Rectangle 5"/>
          <p:cNvSpPr/>
          <p:nvPr/>
        </p:nvSpPr>
        <p:spPr>
          <a:xfrm>
            <a:off x="17391" y="60285"/>
            <a:ext cx="2383436"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a:solidFill>
                  <a:schemeClr val="tx1"/>
                </a:solidFill>
              </a:rPr>
              <a:t>Earth, Environmental </a:t>
            </a:r>
            <a:r>
              <a:rPr lang="en-US" b="1">
                <a:solidFill>
                  <a:schemeClr val="tx1"/>
                </a:solidFill>
              </a:rPr>
              <a:t>and </a:t>
            </a:r>
            <a:r>
              <a:rPr lang="en-US" b="1" smtClean="0">
                <a:solidFill>
                  <a:schemeClr val="tx1"/>
                </a:solidFill>
              </a:rPr>
              <a:t>Polar Science</a:t>
            </a:r>
            <a:endParaRPr lang="en-US" b="1" dirty="0">
              <a:solidFill>
                <a:schemeClr val="tx1"/>
              </a:solidFill>
            </a:endParaRPr>
          </a:p>
        </p:txBody>
      </p:sp>
      <p:sp>
        <p:nvSpPr>
          <p:cNvPr id="8" name="AutoShape 6" descr="data:image/jpeg;base64,/9j/4AAQSkZJRgABAQAAAQABAAD/2wCEAAkGBhQSERQUEhQVFRUUGBQVFBcUFBgYGBgYFhUVFRQUFxcXHCYeFxkjGhcXHy8gIycpLCwsFx4xNTAqNSYrLCkBCQoKDgwOGg8PGiwkHyQpLCwsLCwsLCwsKSwsLCwsLCwsLCwsKSwsLCwsLCwsLCwsLCwsLCwsKSwsLCwsKSwsLP/AABEIAOEA4QMBIgACEQEDEQH/xAAcAAACAwEBAQEAAAAAAAAAAAACAwABBAUGBwj/xABDEAABAwIDBAcFBQcDAwUAAAABAAIRAyESMUEEUWFxBRMigZGh8AYUMrHBQlLR4fEHFSNicoKSM1Oys8LSRGNzg6L/xAAZAQEBAQEBAQAAAAAAAAAAAAABAAIDBAX/xAAgEQEBAQADAAMAAwEAAAAAAAAAARECEiEDMUETUWEy/9oADAMBAAIRAxEAPwD3oRAoFYK9TmNqKUAVypDBVylhHCEKVCFQCINUSyFRCbhVEBSKhWo5USoDYQtNJ4WNq0UyEUxrFZWawSusbCy1K8LMmnW5zggwyuf74nU9uCcq1ods86K27Oqbt7VD0mNEerwbtngLO/YyU9u3ymt2gI2w+OY/YnaKm7G7cuoajUPvICe1GRz/AHRwzCtj4WyttkrDVdKZd+w0N2veqqbZKwOBQGtCeq1u64KLn+9cFFdRrSGIsCe2mqcxOnCUQarLUbGqShTRdWnBqMNRqwjCqWo00Ipo0srghhanMS3U06CQxWKEo8KrAVaiTThGwqyEEpTbRqN1CqtRa7JZAUJqFZ6nR1NiCzO2eEZrFUai1NZKLSqxonOQErSLrbaGCTMcASeUBF71InQ5IajIkhpdlZokqU9m7I5K8Ce9FENrKWaCrq0+D1pbt8aJw6RH3VjbT4Ky3gsWQ+tNTap+ystQ8PNG1iYykNVfRZJ4Klv93buUV2ix0AxUaSs1EONYaFgVlkIS9DjSjhUEcUbXjRZMQRtAOQhGJoJUAlYatQTc+CoVzxKcWtDq0JJrpRbOiQ9p3eK1INa8YVdasReQhG0rXUa6DagUKxN2lWapRi1rwq8KxtqlaqNaEVCLVAOCc6qCjpgLOlipPLqjmGkQ1oaQ+ey7FNm8RBkaW3hOdsm4LUAJPIfVMawxn5LPZrHMds4BM4cXZnLFE24xnCZ7kSuXtuxPG04jIDhRu06sqBuAgg5h8z/KunW6Rc0ZSd1gfOAnaEPRxTafRg3lKb0w1oBc5s6hzxY7rGFl6T9pqTGh5cR2XuaKeJxdgaS6MIO6OfejbV46J6OI18kLtlI3Fc/ZukH1GMqNc4io1jxyc0EeRWsdIPIjXkIKfV4qT93JMaeAKSK78wB4IWVH6gHnZNB2Pgole9/y+vBRBFjRB6UrC2yYXoCVJVOKkuVfckyra4qRqJrwEvGVYQRuqegldaU0FGx4QmWo0HMDwKWaQ0C6NWo2LAjisz9qiw80y1Yx1WHckyVqftCU566RilisrbWTBUVGqpCbXTPfSs2NXiVi1qpdJZ9w8P1TG9Ilchm2jE8BlRxDjihlh2WxckAyBNt6aNtP+1U8G/8AkueRr1s6Q2hz2ODcOIGmW4xLcQe1wLuF07GHNbugQN0DJcjaOkiwFxp1A0YS5xww2CO1AcSRFoA3Iqe2kC9KpNzEs1Mx8SMa10hG5croqqfetvpuxljjRcJJwFrqLWPpwbZgkhGNvd/tVP8A8D5uU2bbJLpY5hm+KLzEQW2dYcdysGuh2WgBtgAAANAAAAO4K21AsnWqY04Nb2gHWOSZYfaPkuZ7yodqlHU66XXt3nyVrk9ZxVK6rW8PVhyQHjNWaoG/uC3sHp8q5SevbvCD3pu9CaVZC59XpG3ZEnjksrtte4ZkcrI047KsFctj6jRczzuo7bHnWOEDuR2h6112lMlcL95P4eHzTaXSLpuZG4iAORGSFjquckuS2bY0+reKbiTFSXMQYFoL0suWtZKIQFqaUBWtBZaFUIigKtCWVhyWc1IUS9sfPVsF+srUWXyvUBJPABpKewggEEkG4JsSNCdxSqLZ2mgNzsZ8cI+vgUqhMEfdJHMHtNPg6O5Z/T+NZdCAuSirC1gFKuUCuUFA1WKStoTWotWFdWrTYURpwL6RdhcbTleY8rlCQA43Mkb48tO9IbWx3DtMwZjlxRVKzQYcYNu/cbBebvP7d+t/poGyMOpn+oT32SnMAkKveqQ+3H9rvKVR22kCe1JF/gMeKO8PT/BUWCbiBHrJW+iMVsrcM1VPpVgzOeuEgc4Vu6QZM4iB/S6/gFd/T1axEWWTaacXiRwVHa6epcd8NdqiZtDDo8gZdlwjmicpDeNrNX2YxIk/PvGqjNke5otEb8z3FOb0kwOPa1tY24FNd0gwn4oPIrX8jP8AGQ2g4G8jKNUbarm5i+nHvTBtzJkOg65i/CyF+1sIPakGbfnoZV3XQxzi4Wd3SAfzWf3h2RPlCyM2lrZmpAG+/Ll3IWdIYpBcCQNx/Bbnyf6xfj38anbW/RCOlCMxbgshru0LSOGR3wYVN2jeARzPkd66z5OLF+OunT21jsnRzt+SbZcd20NH1BF++FQ2jF8JwjeFd+K6cnWdEjv+ShIXHO1OBEvMcQVTtufNjM5S3NM5cb+i8eU/GzaB2wZjE+i224Fz5ngTp5p7LOJLpkARAzac7cDC5lTa7sJGT2Ex3g53mAVo2rpBrXwJMCJsJvJOfHyVs0etxqBUagWE7e2JOL/FD+8Wbz4Fa8GVvxhWCueek2A/a54TCY3pCn98d9vmpN4RBYP3hT++3/IIv3gz77f8gs0tqiwfvSn/ALlP/MKITn0tuZig07jVpPjM/gn0arCS3DEavEjug6blwK3SwblfEB8JAPHv/BH0d0rSIcIDHQQ4uc4mJyDhcTuF1857dju7TVAyYOYy/wAZS6FeAXYYboQ0G537vC65G1dNYXATTwC0AAiI0nXRKrbdSOZaSBiy0F4B0IV+LY67um26Ru5k63udUbemm2z4XEz+G9buhSXU24jNtWt/BeZ6b20NqvLmhrpLQ2W5CMDiW2AIvETeCt8+Fk8Ynya7DulqgdoARETAPhms1XpaobOBBg2BmOIJyEb8oC8w7plzmxMzcxpf9UOMOBAJ1zMk6nmsyf2ez0DOkJDj1jeA1gcYjisrun6YLQXONiARMZjTM3XmDtE5FoIzO/vlB2jlhG6+XEELp0i716TaOkXdeASerLRcEixJmDpCdV6Rp9qHnDYAFvaBGbgdQV52iC0du+7CfFMlujp8fp4I6wzk7FHpRgzdPGDOfAZRC0M22k4QX78+yfL5rhOYHAlumYucs4JWTaqhpxJBxZQdyukp749VWqtEEVWN/qIIIyjNGalsTXEg6scMJOtptuXjtnBq3OG1r313bjvWqrVLXdlt8uyLnfbORvCzeFlwfyf49BUe+LYhvD9Tu3GVTtrcLDFO7F603Lj09qc4EgmImxE/llCxN2uoZl5EXmRqmcdP8j0rOkHNMdoRcbjvg71r6P2k1S5hEi1pse0ATYzIB8Vwqb3PoNAe3E175xPDOyWswGXwM2u5WnNX1TwARWpNcN1YRG+WnfotzjlZvLY9z7VdF0tlDH0w8HGDD3uc2GNe6O1eIFhOi89W25ppNfjDmlzg0kjESAC6JiLvHeUrYqwNEittTXHHFQ9a58giqbF1iZIMHOy5nSWwU3UWtbWpAUnNaZx4cVQOdUMgS04ptFwG5LdjlxuNOze0ogtdLZsWkhzTpHPimN6RpvIh7cowgi0ZdoBeaPRNMf8AqKP9prR/01o2DoRpe3DUa+C17gxlZxwtcC6RgyiZm17o6T+2u7t7L0lPwQbw6LjxnzSNt29zQCSJk4SGDTQzrGpWOj0TSq7TWHXFrS6u/Cxha5gDnuDXBwAaBkQJI0CTX2RlGvUArY2tcQ2QT2ZsH2guAsYtIMK6Z7p7/jZ+8YHxxle2cXEC/go7pAixde04Tlxgwuax9gQBBubTcm+eX5rM9/8AELZz03SLDy+UrF9+lrse+j758FS5vU/zHy/BRXq7UxtcuyuRc2J3+XBNo1nTBIO62d5tbcnde77zlXvTx9orG630h1WkHwJIIEyAL248FyNtoubrizvGfhqt/vLt/mnbJtLpIxBuMYcVhBkET/LIg8+CobxfQugh/CbxA+UrxntRSp+91i5wDiGgCYPwNkxqbZIaG01nNqHG8GnBziDOEi4mcx4rBtVd9SOsh0auAn/KJXXnyljnw4XWNrbyMjbPnfh+RWum8CTIiZMAiJgAxG+UmmxrZhov6tKJxvJG+545rnrp1NfslIkdkTmItPHjdD1TWXDHbt/dmh63+nwRNrmItEkxFp3rPrWRlq1GAEdq8g2749ZKqYbazgTlDTun6LX7yeHh5ZZK3bUSZ13jPLPwTtHWKo48E4DOcHhlZHUo9YIc0mCDlu00XY9nug6+2dYaZI6tpIkk43xLaQuIJ35DVckbe4ZyCMwSbHIgzqi9vtScWHauiy0jAwxrBJ8c7XSNvomQO0CMwLXgRA0/NdRu3G6H32ZBgg857ymcuSvCfjPsr3NjEYIF2xp60RUtno1HFuNtNxMABtQ4pPZ+EGT4I/eWTOGCdbrf0DtOytrB+0ThZdsU8UuBsTFwBnxKZdrN45HXq+ydB+wsZSfW69ji4zRqlhdUDBUBcKeLCA2W6714x1XACG1GVALSzHhMjKHtaZsNF9n2b2w2KjS6z+K1jiAT7vUgmDAPdK+UdJ0tlbWedlLzSJlmNsFoP2IMkgaE6Z5Lpyxz4S0jYQG9RUd22guxA5Tid4C403wvZdGezWz7RSZTqOry806jntdTEvIc0WwG3bNzJgNzheMqVhDRNpacgMidy+jeywvR5Ufx+i3w9+2fk8Y+kv2YUKNKo9lapLQ4txNa4WBdDoAMW+IZbl5f2d2ylSaK1Rjqgc7C0NMEhhbUecxaTTEc+K+tdP1ANmriYLqNdrd5PUvMCNYlfG9uw0y2i02oNFLLN4l1V3fULh/aFnl56eE7eGdObRQr7UX7Ox1NrzJa4gnrCSXuEE2cbxvJXL2nYwPtTpll3InEYiQ6P7fzQVnFwjGI1hsT5rn2rr1ibOJaBPw5HyF9yutsbcWM1LgfZAtzQ0WhuRB3hwMcCjqPkR2RyHlkjVOPi/d2ffKiVfh4lRW/6MacXFauipNZgMEEwQ4AjI5jVIi9itXRZHX0/wCreNxTx+41fp7TozDjY00NnIJAMUmAxwkQvWDoqkLdVTjL4Gf+K8n0X/rU+f0K9uvTXkji9L9CUBs+0EUmgmm9zsJLcRa0uaTBvBC+Rh48gvtXTFQt2eu4ZilVI5hhIXyXpPZmtLMIjEwOzm5JBicuS485+u3x33HPkKYwiNP1CW+nlF++47ozXJ3MbUbnHrxUxN9FLdSUc3hO/hykKWjka93a/Jbuh+h37RUwMgaucTIa3eYz4DUrntPA+P5L6H7C7EGUQ6O1UOI8hZg8AT3lb+Pj2rnz59Y73s97MDZmEU69btTN2gYjbGG4TB5kryPtj7AvosfXoONVoJfUa+A9smXPloAe2SSbAidRl9K2ZF0gcIAPqy73jL4885Wevz9ScT93S8/QK3gzmI3Qvp/7QNga7ZHODGzTLXYg0Ai4a4TuM35BfMWM3HuXDlOtenhe0UXcAoSNyt9Ph5qizn4hYadGv0+92ze7ugsxNdMuLpaOyM4ju0XLIB1Vmn6P6oC36eilfS3Ux2SSI1voMRK9J0X7YVKOB4pseGlo+Ij4AbEibkHujuXlds2x1NsiMrjlmve0NhpBgb1NMicfbBeQ5wEu7Rg8jZd+O548/OzfTT+0WpWD52ei1tOm9+LE97gSMDA2YALnuYLjKV4FzSbkknMmczqV9p2b2a2XqxNCkcQYXdgAOIu0wLRckDivmXtzs7ae3Vm02Na0dXAa0AD+G0mALZmVnlLnta4WfkefwFCWonngUPd4rDoHuyUm2Q4wVeX5FU83vbj9PBQVbcopDfRKtIdFzNb+f6J3RVACsx1zLxcmdD9EmTFzyBmOdkzZ9oLXtdHw5brRGWma48eeV3vDY9xsGzfx6TpPYfYAkA4mkdoCzrb8ivcBfMOiPaimHsNWWQZdEugAZwLr1Tv2h7GIh9R0/dpO5fbheu8+N914+nKeY7PTYJ2avGfU1o59W6Ml8f23bjUwHDGFjWnncmOEle62z9o1JzXspUqpcadQtLurABgAEjEZu4W4L50WvxXHiRfU2XLnydOHCy+jdVcLW+SrGT+ipwIsT5x80DnN3rm7CcT+CFzjp3pbK7Rm4iDYgT3q27aTMSYzMZTlzUmikx7yGtALnEACQJJyC+r9C7Nga1sfCAPAQvkVHasXCLjLTlcR+C37J7Q7TSFq9Tl8QE5NEg2G88V04c5x3XPn8d5/T7lsyLpe4Zx/ABfHtn/aBtoIArYjIAHV07ycpw2nKdE/ZPbnbX1QK9Q4WNe4taymC0sJ7OQxAwGm4Iuc10nyS1y5fFyke+9pmYtk2kf+1UP+IxD5L40B5cfXNeu6V/aI+tTqCgCwA4KhcGEhjxhBw3wgklszYxvC8hECIm2QNxbK65c+U12+PjZFtcfXmixHhHHOO5SrVbAwtJF5MkEWyj6hJccoy4zcR5LnsdMpjn4ZmBnu+SDZ9rDhNraHXj4Ixwyg5QRbQ7ioAN/iI3BWxZQ1s2kxAN+QaYHC69405f2/RfNulXwDABMNBj4sP3TvyseML2Gye2NB4aTiabHBBJGUi27evXwkjyc7a+rUPgb/AEj5a8V8m9vKh/eFeIGEsHP+Gy5438gvfVfbTZKbRNUEhrZDAXEWFjEwea+Ye0G3nadpq1mh7BUMhpgkANa2CR/TK5c7Mb+PjXPDz90XOh/TVUbjLKZIn66I/d3HU/P5IOqIuDB1sdcxyXHx39LdzCsx/L3jyuo0P+7O79FZYdR5j9VpkEDe1RHfcVFajmjSbG8T9rUT+aYHTAvbj4G+S5+x1Q/mLm2mRWsHmRwG/gudjrKYAT5iPqn9I7KG4IEABwGeeI3PySg42ubH9Fv6UdBbn9rl8ZWp/wA1m/8AUc/ZQZdP+283H81MQqZSxusb554ZB3yL/km0Wkkx9x+Y3uZAtxGqqOV4IkXG8eSL9Qz7oXU9CD64/VZ3bEJxCJzjQ8N8LUBnl4I20+Z18LeCzLjVmuZ7o7MES2OB132S/dCL4TprbhZdUAb8/Q9BU5v0zOWf5LXejrHPrUy1obEmxeWxb7rZGgzMangpQ20yARJ3AeGdit2ERkNJvu1Go5IHUhBmCNJmR9CFdtE44S6rabg5zfMGe7dqu5trY2qu64a4vdYW7Ra8x/lJXDOxy2HE5ES10b5ltyN3FbtteHuxNfiD6VAG2TmsYH58Wea1wsjPOXkx0dqDXYiWvMFpm2JjhDqZ1gjTSxEQmV9kAwljsTSDgcc4yIdH2mnsniJ1CjmiMgco7pE7wVTQIlvnYxF4jPLVY1vPWdwcDFjyt9VOvA0cLRGfcOC2ClO6OcDx3ckvqGuBkyLA5WJy43VqxVHbKeTw6fvNIEzvBsiNale77HLsnPkUmp0c0eJzPeYnJV7g0aO3i2ecE7u5OwWVv2LYmOJxTEEnsA9gAEx6+SGrTY1rSwYceMkQZhsQ2dYMgb0hlSC4h57QgjcJBhoPIaJbnON84td1yOZ3Hct3lPWJxv6aTBtJndGgy3780Xvca5cPms5qEm4icpuOfL80ZDoEybQIM5zuXPHQzr+HeBGSIv5j1vWKptNoEycuyZ/BVQ2p2IAiAeEJxm2Nz3TYEzuMXSi2eapvMCDGvoLS2k61x5ev0VuCs/u7uPiFa2worVjz7dgdTcbWOsQYOVrpwqFs53A0MDPlBiTddNp3D163ICJiCI1EXMxkSrs11JpVxaL3zy1yXR6WN26R1kn/AOwwsWESbCbEk59nK+ibUeXfEcp4ZnE78VdpmDrdlFsBxdbhII6qL8ajZ+Stzt1tBBn5/LihpQ3EYkvaGnlOIOHy/RUQZN87HK+VjxnVFsuGSy0ZaRMzMkRqOJUd3xfeltHnlHfa+qtz5FiOGd9LhZaGCNZzAupjB/FKcwm7Rl2nkGC1ggF05mCW2zummDaeehz+R4bpTi0LjaRqhPI6eimPvGvzsAJ7gEm5PDLUHMnMaDipDLfPMjydIuULz4GfHQ+s0VISLg3jX1Bsm4LZk/TcAhMzqczpxjnaFHEn4YsJ103E63WllP1peya0+BzH4pTJMBowumSAItJyAG828UFQk9lwyMEGJBkyCDHh+C0dUCZgWsLmd6j6IzvfPPfmoEtaQ7M8R5ATOneqFIm0gCZtnvMRrGq0DZRpOtvrzQtpQN/O58rKWkN2eYJ1tl9d6b7seB3X+ZUJk/j+qsM3R3JCqezHOROfr1omEEfjl4oST9fBA2pOvr6JAnOSyBuGqLvM8IVYfVkJRdwF+F1fvWnrwUw8R3hLc3y9BITrTw8CrQ4+XmrVi1o6o8DGWWqLD3+R4qg3DkQYki9r5gg3lahRIFwIMGSCRnMbx6BWW2V7YzBE5W3ZEIcQzjy8ck7I6/nuVU8wSO6bg6ERnyUWdvAm4A8I35I2cfLdlHHmnOp65WmNeAtpodyECXRGcCMpI1GpJH1QimMBJ8JmwG896XWpAGYBjIgkc1qqUQTGECJntbj2mxPNBUpsBmCBkIO+wbe8fgmJjpmM3mDuOGRmKbiM24hPgtVGsHzcEnSb5zYDOYy0RPoUxYYSZght4tkfw5pgYLRF94AN7xMZptEhT2EmId/UIiBz+XBPYOG+bX8VdIbxzFhlndXPqfAxoghDScoz0iOI8Pmo7SwHMnL6Kw6PzCFzzHC+9Sxe+Bfu9BLLToD8kYOLLyG8/nvSzViQdDAPL5K0Yo21HESZ0udP0VMMnNMLs4n+6/yzQB6UsUjrJB1BhDUZH5klR1T0FGVAM/UKAHQLzh9b1AdZJ3QtDSDOQ8EirWEwCDnu9RkrRiF0oHMvMndGnPmqZtEzlbLiPpqpiIN4iOPBKOweihe3f8ihLhNpMDXv3oS7jBOv6qCi3lwn8UnEdbE55oqe0mTPn61V164g2kC/FaCsHqT+KiR1zNwUSz46RpuxA4hh3XmdRMLT1xiAbZCD36pVB2IgZTrewFoIOv0RPpgEif6ouATcRouVd4E1bm/gPxKhsfwkHjackAe05Xgagz3k332Q1ax1435W0z/NSLqbfEiCSBaRbePmm0tonnmJtfhPekspF84JOE3aIkkyIwnO0pzmmwBccs4yjS0ymqUdQ5ZXFhN4nPLfrwUYIzmDM5nuF/JU/ZwQQbHhaABedQZgJtao5wAcTeMxEEDhpcXQixSaSXAQeIg9/FMcRaxEZ56bt+sIDnM3O/I5g/JBhO+2kSYjUWy03qRoqjSBuOe713qcoO7f3bwkuYSATvvJ7wPW9PouibmXADkoBcbZC0zOZEeHBVjiJ8svzVvAvP5+SR1kcM92n18lLTSdxt5HfOvBAHAWNhpAOnrJTrxFr6nvtdBWvEAj7pG/XmlCqxEi8QDaDvtBSm1yTM9xGqrEbCxk2i19M9dyjtncwCcTQbg/Z3m+XgkCFWRE67t+nFDry3oqrc9deJGQjelCsJibxAvwNsrqCqgk/hblwQvoAEFwvl8M56clVjac9f0Ttnq1KZlrrm/bY1x7jMjuPckF02ToNxjmfH81VRxuJOnw6ePco7anuJFWDkRDZvItHC5udQkUa5LbgzYzvBkHD3jLmpHtBAzmd8eBhGxwhJDbAyTM25fqoyrE7rRvVg1dYCYNhmfmFG0RYiCDqENQAmYg6g+rquu0b5EytA6Aok4nfzeIUVi11NnzH9v/ACKlfJnI/JRRcnZB8TfWgWN/+m3l9VFExOj0R/rP50/qlbR/qf3u+aiir9ifSVPj/wA/k5Xu7vkVFFUwp/xDkm1cxzUUUISNf6P+5idr63KKKQq2Q5LFU07/AKqKKiC74Xc2f8XIdm+A/wDyH/i1RRaCmfZ7l1Omf9Kj/b8nKKIv21Pqubq3l/2hBRzd/UPmVFExzv1GtnwHmP8AiEt/2OR+qiiyUZkUn7J5/gookIz4PH5hL+0eY+iii1GaJyVT15D6qlFqKukooosN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9"/>
          <p:cNvGrpSpPr/>
          <p:nvPr/>
        </p:nvGrpSpPr>
        <p:grpSpPr>
          <a:xfrm>
            <a:off x="5013" y="4572000"/>
            <a:ext cx="9133974" cy="2295659"/>
            <a:chOff x="5013" y="4572000"/>
            <a:chExt cx="9133974" cy="2295659"/>
          </a:xfrm>
        </p:grpSpPr>
        <p:pic>
          <p:nvPicPr>
            <p:cNvPr id="5128" name="Picture 8" descr="https://encrypted-tbn0.gstatic.com/images?q=tbn:ANd9GcRgjT__qyZaDD3NSHlavDchf_ivZqPY5aXO6UvlPGSrbV-mOxh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 y="4846320"/>
              <a:ext cx="2011682" cy="201168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cdiac.esd.ornl.gov/programs/ameriflux/data_system/sylvani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887527" y="4572000"/>
              <a:ext cx="125146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ucanr.edu/blogs/Hopland/blogfiles/19168_origina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6695" y="5221739"/>
              <a:ext cx="2782922" cy="1645920"/>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http://www.climatetechnology.gov/images/cctp-brochure-images360pix/thumbnails/yale-towerameriflux.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645" y="4945881"/>
              <a:ext cx="1524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http://hpwren.ucsd.edu/news/20080516/images/image0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0645" y="4695441"/>
              <a:ext cx="1616580" cy="215544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12"/>
          <p:cNvSpPr/>
          <p:nvPr/>
        </p:nvSpPr>
        <p:spPr>
          <a:xfrm>
            <a:off x="5013" y="4725303"/>
            <a:ext cx="1537857" cy="369332"/>
          </a:xfrm>
          <a:prstGeom prst="rect">
            <a:avLst/>
          </a:prstGeom>
          <a:solidFill>
            <a:schemeClr val="bg2">
              <a:lumMod val="60000"/>
              <a:lumOff val="40000"/>
            </a:schemeClr>
          </a:solidFill>
        </p:spPr>
        <p:txBody>
          <a:bodyPr wrap="none">
            <a:spAutoFit/>
          </a:bodyPr>
          <a:lstStyle/>
          <a:p>
            <a:r>
              <a:rPr lang="en-US" dirty="0">
                <a:solidFill>
                  <a:srgbClr val="0070C0"/>
                </a:solidFill>
              </a:rPr>
              <a:t>Fusion, PP, GIS</a:t>
            </a:r>
          </a:p>
        </p:txBody>
      </p:sp>
      <p:sp>
        <p:nvSpPr>
          <p:cNvPr id="14" name="Rectangle 13"/>
          <p:cNvSpPr/>
          <p:nvPr/>
        </p:nvSpPr>
        <p:spPr>
          <a:xfrm>
            <a:off x="2886630" y="4725303"/>
            <a:ext cx="2566942" cy="369332"/>
          </a:xfrm>
          <a:prstGeom prst="rect">
            <a:avLst/>
          </a:prstGeom>
          <a:solidFill>
            <a:schemeClr val="bg2">
              <a:lumMod val="60000"/>
              <a:lumOff val="40000"/>
            </a:schemeClr>
          </a:solidFill>
        </p:spPr>
        <p:txBody>
          <a:bodyPr wrap="square">
            <a:spAutoFit/>
          </a:bodyPr>
          <a:lstStyle/>
          <a:p>
            <a:r>
              <a:rPr lang="en-US" dirty="0" smtClean="0">
                <a:solidFill>
                  <a:srgbClr val="0070C0"/>
                </a:solidFill>
              </a:rPr>
              <a:t>Parallelism </a:t>
            </a:r>
            <a:r>
              <a:rPr lang="en-US" dirty="0">
                <a:solidFill>
                  <a:srgbClr val="0070C0"/>
                </a:solidFill>
              </a:rPr>
              <a:t>over </a:t>
            </a:r>
            <a:r>
              <a:rPr lang="en-US" dirty="0" smtClean="0">
                <a:solidFill>
                  <a:srgbClr val="0070C0"/>
                </a:solidFill>
              </a:rPr>
              <a:t>Sensors</a:t>
            </a:r>
            <a:endParaRPr lang="en-US" dirty="0">
              <a:solidFill>
                <a:srgbClr val="0070C0"/>
              </a:solidFill>
            </a:endParaRPr>
          </a:p>
        </p:txBody>
      </p:sp>
      <p:sp>
        <p:nvSpPr>
          <p:cNvPr id="15" name="Rectangle 14"/>
          <p:cNvSpPr/>
          <p:nvPr/>
        </p:nvSpPr>
        <p:spPr>
          <a:xfrm>
            <a:off x="1638901" y="4725303"/>
            <a:ext cx="1244544" cy="369332"/>
          </a:xfrm>
          <a:prstGeom prst="rect">
            <a:avLst/>
          </a:prstGeom>
          <a:solidFill>
            <a:schemeClr val="bg2">
              <a:lumMod val="60000"/>
              <a:lumOff val="40000"/>
            </a:schemeClr>
          </a:solidFill>
        </p:spPr>
        <p:txBody>
          <a:bodyPr wrap="square">
            <a:spAutoFit/>
          </a:bodyPr>
          <a:lstStyle/>
          <a:p>
            <a:r>
              <a:rPr lang="en-US" dirty="0" smtClean="0">
                <a:solidFill>
                  <a:srgbClr val="0070C0"/>
                </a:solidFill>
              </a:rPr>
              <a:t>Streaming</a:t>
            </a:r>
            <a:endParaRPr lang="en-US" dirty="0">
              <a:solidFill>
                <a:srgbClr val="0070C0"/>
              </a:solidFill>
            </a:endParaRPr>
          </a:p>
        </p:txBody>
      </p:sp>
    </p:spTree>
    <p:extLst>
      <p:ext uri="{BB962C8B-B14F-4D97-AF65-F5344CB8AC3E}">
        <p14:creationId xmlns:p14="http://schemas.microsoft.com/office/powerpoint/2010/main" val="8370106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180" y="340337"/>
            <a:ext cx="5308346" cy="513021"/>
          </a:xfrm>
        </p:spPr>
        <p:txBody>
          <a:bodyPr>
            <a:noAutofit/>
          </a:bodyPr>
          <a:lstStyle/>
          <a:p>
            <a:r>
              <a:rPr lang="en-US" sz="3600" b="1" dirty="0" smtClean="0"/>
              <a:t>51: Consumption </a:t>
            </a:r>
            <a:r>
              <a:rPr lang="en-US" sz="3600" b="1" dirty="0"/>
              <a:t>forecasting in Smart Grids</a:t>
            </a:r>
          </a:p>
        </p:txBody>
      </p:sp>
      <p:sp>
        <p:nvSpPr>
          <p:cNvPr id="3" name="Content Placeholder 2"/>
          <p:cNvSpPr>
            <a:spLocks noGrp="1"/>
          </p:cNvSpPr>
          <p:nvPr>
            <p:ph idx="1"/>
          </p:nvPr>
        </p:nvSpPr>
        <p:spPr>
          <a:xfrm>
            <a:off x="0" y="1177755"/>
            <a:ext cx="9048750" cy="4771381"/>
          </a:xfrm>
        </p:spPr>
        <p:txBody>
          <a:bodyPr>
            <a:noAutofit/>
          </a:bodyPr>
          <a:lstStyle/>
          <a:p>
            <a:r>
              <a:rPr lang="en-US" sz="2000" b="1" dirty="0">
                <a:solidFill>
                  <a:srgbClr val="0070C0"/>
                </a:solidFill>
              </a:rPr>
              <a:t>Application: </a:t>
            </a:r>
            <a:r>
              <a:rPr lang="en-US" sz="2000" dirty="0"/>
              <a:t>Predict energy consumption for customers, </a:t>
            </a:r>
            <a:r>
              <a:rPr lang="en-US" sz="2000" dirty="0" smtClean="0"/>
              <a:t/>
            </a:r>
            <a:br>
              <a:rPr lang="en-US" sz="2000" dirty="0" smtClean="0"/>
            </a:br>
            <a:r>
              <a:rPr lang="en-US" sz="2000" dirty="0" smtClean="0"/>
              <a:t>transformers</a:t>
            </a:r>
            <a:r>
              <a:rPr lang="en-US" sz="2000" dirty="0"/>
              <a:t>, sub-stations and the electrical grid service </a:t>
            </a:r>
            <a:r>
              <a:rPr lang="en-US" sz="2000" dirty="0" smtClean="0"/>
              <a:t/>
            </a:r>
            <a:br>
              <a:rPr lang="en-US" sz="2000" dirty="0" smtClean="0"/>
            </a:br>
            <a:r>
              <a:rPr lang="en-US" sz="2000" dirty="0" smtClean="0"/>
              <a:t>area </a:t>
            </a:r>
            <a:r>
              <a:rPr lang="en-US" sz="2000" dirty="0"/>
              <a:t>using smart meters providing measurements every </a:t>
            </a:r>
            <a:r>
              <a:rPr lang="en-US" sz="2000" dirty="0" smtClean="0"/>
              <a:t/>
            </a:r>
            <a:br>
              <a:rPr lang="en-US" sz="2000" dirty="0" smtClean="0"/>
            </a:br>
            <a:r>
              <a:rPr lang="en-US" sz="2000" dirty="0" smtClean="0"/>
              <a:t>15-mins </a:t>
            </a:r>
            <a:r>
              <a:rPr lang="en-US" sz="2000" dirty="0"/>
              <a:t>at the granularity of individual consumers within the service area of smart power utilities. Combine Head-end of smart meters (distributed), Utility databases (Customer Information, Network topology; centralized), US Census data (distributed), NOAA weather data (distributed), Micro-grid building information system (centralized), Micro-grid sensor network (distributed). This generalizes to real-time data-driven analytics  for time series from cyber physical systems</a:t>
            </a:r>
            <a:endParaRPr lang="en-US" sz="2000" dirty="0" smtClean="0"/>
          </a:p>
          <a:p>
            <a:r>
              <a:rPr lang="en-US" sz="2000" b="1" dirty="0" smtClean="0">
                <a:solidFill>
                  <a:srgbClr val="0070C0"/>
                </a:solidFill>
              </a:rPr>
              <a:t>Current </a:t>
            </a:r>
            <a:r>
              <a:rPr lang="en-US" sz="2000" b="1" dirty="0">
                <a:solidFill>
                  <a:srgbClr val="0070C0"/>
                </a:solidFill>
              </a:rPr>
              <a:t>Approach: </a:t>
            </a:r>
            <a:r>
              <a:rPr lang="en-US" sz="2000" dirty="0"/>
              <a:t>GIS based visualization. Data is around 4 TB a year for a city with 1.4M sensors in Los Angeles. Uses R/Matlab, </a:t>
            </a:r>
            <a:r>
              <a:rPr lang="en-US" sz="2000" dirty="0" err="1"/>
              <a:t>Weka</a:t>
            </a:r>
            <a:r>
              <a:rPr lang="en-US" sz="2000" dirty="0"/>
              <a:t>, Hadoop software. Significant privacy issues requiring anonymization by aggregation. Combine real time and historic data with machine learning for predicting consumption</a:t>
            </a:r>
            <a:r>
              <a:rPr lang="en-US" sz="2000" dirty="0" smtClean="0"/>
              <a:t>.</a:t>
            </a:r>
          </a:p>
          <a:p>
            <a:r>
              <a:rPr lang="en-US" sz="2000" b="1" dirty="0" smtClean="0">
                <a:solidFill>
                  <a:srgbClr val="0070C0"/>
                </a:solidFill>
              </a:rPr>
              <a:t>Futures: </a:t>
            </a:r>
            <a:r>
              <a:rPr lang="en-US" sz="2000" dirty="0"/>
              <a:t>Wide spread deployment of Smart Grids with new analytics integrating diverse data and supporting curtailment requests. Mobile applications for client interactions.</a:t>
            </a:r>
          </a:p>
        </p:txBody>
      </p:sp>
      <p:sp>
        <p:nvSpPr>
          <p:cNvPr id="5" name="Slide Number Placeholder 4"/>
          <p:cNvSpPr>
            <a:spLocks noGrp="1"/>
          </p:cNvSpPr>
          <p:nvPr>
            <p:ph type="sldNum" sz="quarter" idx="12"/>
          </p:nvPr>
        </p:nvSpPr>
        <p:spPr/>
        <p:txBody>
          <a:bodyPr/>
          <a:lstStyle/>
          <a:p>
            <a:fld id="{C4B85148-DB98-4269-ACE6-2DF49F9918C9}" type="slidenum">
              <a:rPr lang="en-US" smtClean="0"/>
              <a:pPr/>
              <a:t>36</a:t>
            </a:fld>
            <a:endParaRPr lang="en-US" dirty="0"/>
          </a:p>
        </p:txBody>
      </p:sp>
      <p:sp>
        <p:nvSpPr>
          <p:cNvPr id="6" name="Rounded Rectangle 5"/>
          <p:cNvSpPr/>
          <p:nvPr/>
        </p:nvSpPr>
        <p:spPr>
          <a:xfrm>
            <a:off x="62849" y="84712"/>
            <a:ext cx="1019331" cy="4086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Energy</a:t>
            </a:r>
            <a:endParaRPr lang="en-US" b="1" dirty="0">
              <a:solidFill>
                <a:schemeClr val="tx1"/>
              </a:solidFill>
            </a:endParaRPr>
          </a:p>
        </p:txBody>
      </p:sp>
      <p:sp>
        <p:nvSpPr>
          <p:cNvPr id="7" name="Rectangle 6"/>
          <p:cNvSpPr/>
          <p:nvPr/>
        </p:nvSpPr>
        <p:spPr>
          <a:xfrm>
            <a:off x="118197" y="6488668"/>
            <a:ext cx="3903504" cy="369332"/>
          </a:xfrm>
          <a:prstGeom prst="rect">
            <a:avLst/>
          </a:prstGeom>
          <a:solidFill>
            <a:schemeClr val="bg2">
              <a:lumMod val="60000"/>
              <a:lumOff val="40000"/>
            </a:schemeClr>
          </a:solidFill>
        </p:spPr>
        <p:txBody>
          <a:bodyPr wrap="none">
            <a:spAutoFit/>
          </a:bodyPr>
          <a:lstStyle/>
          <a:p>
            <a:r>
              <a:rPr lang="en-US" dirty="0">
                <a:solidFill>
                  <a:srgbClr val="006BB5"/>
                </a:solidFill>
              </a:rPr>
              <a:t>Fusion, PP, MR, ML, GIS, Classification</a:t>
            </a:r>
          </a:p>
        </p:txBody>
      </p:sp>
      <p:sp>
        <p:nvSpPr>
          <p:cNvPr id="8" name="Rectangle 7"/>
          <p:cNvSpPr/>
          <p:nvPr/>
        </p:nvSpPr>
        <p:spPr>
          <a:xfrm>
            <a:off x="5485985" y="6459863"/>
            <a:ext cx="2566942" cy="369332"/>
          </a:xfrm>
          <a:prstGeom prst="rect">
            <a:avLst/>
          </a:prstGeom>
          <a:solidFill>
            <a:schemeClr val="bg2">
              <a:lumMod val="60000"/>
              <a:lumOff val="40000"/>
            </a:schemeClr>
          </a:solidFill>
        </p:spPr>
        <p:txBody>
          <a:bodyPr wrap="square">
            <a:spAutoFit/>
          </a:bodyPr>
          <a:lstStyle/>
          <a:p>
            <a:r>
              <a:rPr lang="en-US" dirty="0" smtClean="0">
                <a:solidFill>
                  <a:srgbClr val="0070C0"/>
                </a:solidFill>
              </a:rPr>
              <a:t>Parallelism </a:t>
            </a:r>
            <a:r>
              <a:rPr lang="en-US" dirty="0">
                <a:solidFill>
                  <a:srgbClr val="0070C0"/>
                </a:solidFill>
              </a:rPr>
              <a:t>over </a:t>
            </a:r>
            <a:r>
              <a:rPr lang="en-US" dirty="0" smtClean="0">
                <a:solidFill>
                  <a:srgbClr val="0070C0"/>
                </a:solidFill>
              </a:rPr>
              <a:t>Sensors</a:t>
            </a:r>
            <a:endParaRPr lang="en-US" dirty="0">
              <a:solidFill>
                <a:srgbClr val="0070C0"/>
              </a:solidFill>
            </a:endParaRPr>
          </a:p>
        </p:txBody>
      </p:sp>
      <p:sp>
        <p:nvSpPr>
          <p:cNvPr id="9" name="Rectangle 8"/>
          <p:cNvSpPr/>
          <p:nvPr/>
        </p:nvSpPr>
        <p:spPr>
          <a:xfrm>
            <a:off x="4241441" y="6459863"/>
            <a:ext cx="1244544" cy="369332"/>
          </a:xfrm>
          <a:prstGeom prst="rect">
            <a:avLst/>
          </a:prstGeom>
          <a:solidFill>
            <a:schemeClr val="bg2">
              <a:lumMod val="60000"/>
              <a:lumOff val="40000"/>
            </a:schemeClr>
          </a:solidFill>
        </p:spPr>
        <p:txBody>
          <a:bodyPr wrap="square">
            <a:spAutoFit/>
          </a:bodyPr>
          <a:lstStyle/>
          <a:p>
            <a:r>
              <a:rPr lang="en-US" dirty="0" smtClean="0">
                <a:solidFill>
                  <a:srgbClr val="0070C0"/>
                </a:solidFill>
              </a:rPr>
              <a:t>Streaming</a:t>
            </a:r>
            <a:endParaRPr lang="en-US" dirty="0">
              <a:solidFill>
                <a:srgbClr val="0070C0"/>
              </a:solidFill>
            </a:endParaRPr>
          </a:p>
        </p:txBody>
      </p:sp>
    </p:spTree>
    <p:extLst>
      <p:ext uri="{BB962C8B-B14F-4D97-AF65-F5344CB8AC3E}">
        <p14:creationId xmlns:p14="http://schemas.microsoft.com/office/powerpoint/2010/main" val="4643868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7725" y="131049"/>
            <a:ext cx="5296217" cy="1143000"/>
          </a:xfrm>
        </p:spPr>
        <p:txBody>
          <a:bodyPr>
            <a:noAutofit/>
          </a:bodyPr>
          <a:lstStyle/>
          <a:p>
            <a:r>
              <a:rPr lang="en-US" sz="3200" b="1" dirty="0" smtClean="0"/>
              <a:t>28: </a:t>
            </a:r>
            <a:r>
              <a:rPr lang="en-US" sz="3200" b="1" dirty="0" err="1"/>
              <a:t>Truthy</a:t>
            </a:r>
            <a:r>
              <a:rPr lang="en-US" sz="3200" b="1" dirty="0"/>
              <a:t>: Information diffusion research </a:t>
            </a:r>
            <a:r>
              <a:rPr lang="en-US" sz="3200" b="1" dirty="0" smtClean="0"/>
              <a:t>using </a:t>
            </a:r>
            <a:r>
              <a:rPr lang="en-US" sz="3200" b="1" dirty="0"/>
              <a:t>Twitter Data</a:t>
            </a:r>
          </a:p>
        </p:txBody>
      </p:sp>
      <p:sp>
        <p:nvSpPr>
          <p:cNvPr id="3" name="Content Placeholder 2"/>
          <p:cNvSpPr>
            <a:spLocks noGrp="1"/>
          </p:cNvSpPr>
          <p:nvPr>
            <p:ph idx="1"/>
          </p:nvPr>
        </p:nvSpPr>
        <p:spPr>
          <a:xfrm>
            <a:off x="-8542" y="1314279"/>
            <a:ext cx="9152541" cy="4992811"/>
          </a:xfrm>
        </p:spPr>
        <p:txBody>
          <a:bodyPr>
            <a:noAutofit/>
          </a:bodyPr>
          <a:lstStyle/>
          <a:p>
            <a:r>
              <a:rPr lang="en-US" sz="2000" b="1" dirty="0">
                <a:solidFill>
                  <a:srgbClr val="FF0000"/>
                </a:solidFill>
              </a:rPr>
              <a:t>Application:</a:t>
            </a:r>
            <a:r>
              <a:rPr lang="en-US" sz="2000" dirty="0"/>
              <a:t> Understanding how communication </a:t>
            </a:r>
            <a:r>
              <a:rPr lang="en-US" sz="2000" dirty="0" smtClean="0"/>
              <a:t/>
            </a:r>
            <a:br>
              <a:rPr lang="en-US" sz="2000" dirty="0" smtClean="0"/>
            </a:br>
            <a:r>
              <a:rPr lang="en-US" sz="2000" dirty="0" smtClean="0"/>
              <a:t>spreads </a:t>
            </a:r>
            <a:r>
              <a:rPr lang="en-US" sz="2000" dirty="0"/>
              <a:t>on socio-technical networks. Detecting </a:t>
            </a:r>
            <a:r>
              <a:rPr lang="en-US" sz="2000" dirty="0" smtClean="0"/>
              <a:t/>
            </a:r>
            <a:br>
              <a:rPr lang="en-US" sz="2000" dirty="0" smtClean="0"/>
            </a:br>
            <a:r>
              <a:rPr lang="en-US" sz="2000" dirty="0" smtClean="0"/>
              <a:t>potentially </a:t>
            </a:r>
            <a:r>
              <a:rPr lang="en-US" sz="2000" dirty="0"/>
              <a:t>harmful information spread at the early stage (e.g., deceiving messages, orchestrated campaigns, untrustworthy information, etc.)</a:t>
            </a:r>
            <a:endParaRPr lang="en-US" sz="2000" dirty="0" smtClean="0"/>
          </a:p>
          <a:p>
            <a:r>
              <a:rPr lang="en-US" sz="2000" b="1" dirty="0" smtClean="0">
                <a:solidFill>
                  <a:srgbClr val="FF0000"/>
                </a:solidFill>
              </a:rPr>
              <a:t>Current </a:t>
            </a:r>
            <a:r>
              <a:rPr lang="en-US" sz="2000" b="1" dirty="0">
                <a:solidFill>
                  <a:srgbClr val="FF0000"/>
                </a:solidFill>
              </a:rPr>
              <a:t>Approach:</a:t>
            </a:r>
            <a:r>
              <a:rPr lang="en-US" sz="2000" dirty="0"/>
              <a:t> 1) Acquisition and storage of a large volume (30 TB a year compressed) of continuous streaming data from Twitter (~100 million messages per day, ~500GB data/day increasing over time); (2) near real-time analysis of such data, for anomaly detection, stream clustering, signal classification and online-learning; (3) data retrieval, big data visualization, data-interactive Web interfaces, public API for data querying. Use Python/</a:t>
            </a:r>
            <a:r>
              <a:rPr lang="en-US" sz="2000" dirty="0" err="1"/>
              <a:t>SciPy</a:t>
            </a:r>
            <a:r>
              <a:rPr lang="en-US" sz="2000" dirty="0"/>
              <a:t>/</a:t>
            </a:r>
            <a:r>
              <a:rPr lang="en-US" sz="2000" dirty="0" err="1"/>
              <a:t>NumPy</a:t>
            </a:r>
            <a:r>
              <a:rPr lang="en-US" sz="2000" dirty="0"/>
              <a:t>/MPI for data analysis. Information diffusion, clustering, and dynamic network visualization capabilities already exist</a:t>
            </a:r>
            <a:endParaRPr lang="en-US" sz="2000" dirty="0" smtClean="0"/>
          </a:p>
          <a:p>
            <a:r>
              <a:rPr lang="en-US" sz="2000" b="1" dirty="0" smtClean="0">
                <a:solidFill>
                  <a:srgbClr val="FF0000"/>
                </a:solidFill>
              </a:rPr>
              <a:t>Futures:</a:t>
            </a:r>
            <a:r>
              <a:rPr lang="en-US" sz="2000" dirty="0" smtClean="0"/>
              <a:t> </a:t>
            </a:r>
            <a:r>
              <a:rPr lang="en-US" sz="2000" dirty="0" err="1"/>
              <a:t>Truthy</a:t>
            </a:r>
            <a:r>
              <a:rPr lang="en-US" sz="2000" dirty="0"/>
              <a:t> plans to expand incorporating Google+ and Facebook. Need to move towards Hadoop/</a:t>
            </a:r>
            <a:r>
              <a:rPr lang="en-US" sz="2000" dirty="0" err="1"/>
              <a:t>IndexedHBase</a:t>
            </a:r>
            <a:r>
              <a:rPr lang="en-US" sz="2000" dirty="0"/>
              <a:t> &amp; HDFS distributed storage. </a:t>
            </a:r>
            <a:r>
              <a:rPr lang="en-US" sz="2000" dirty="0" smtClean="0"/>
              <a:t>Previously used </a:t>
            </a:r>
            <a:r>
              <a:rPr lang="en-US" sz="2000" dirty="0" err="1"/>
              <a:t>Redis</a:t>
            </a:r>
            <a:r>
              <a:rPr lang="en-US" sz="2000" dirty="0"/>
              <a:t> as an in-memory database to be a buffer for real-time analysis. Need streaming clustering, anomaly detection and online learning</a:t>
            </a:r>
            <a:r>
              <a:rPr lang="en-US" sz="2000" dirty="0" smtClean="0"/>
              <a:t>.</a:t>
            </a:r>
            <a:endParaRPr lang="en-US" sz="2000" dirty="0"/>
          </a:p>
        </p:txBody>
      </p:sp>
      <p:sp>
        <p:nvSpPr>
          <p:cNvPr id="5" name="Slide Number Placeholder 4"/>
          <p:cNvSpPr>
            <a:spLocks noGrp="1"/>
          </p:cNvSpPr>
          <p:nvPr>
            <p:ph type="sldNum" sz="quarter" idx="12"/>
          </p:nvPr>
        </p:nvSpPr>
        <p:spPr>
          <a:xfrm>
            <a:off x="6553200" y="6479638"/>
            <a:ext cx="2133600" cy="365125"/>
          </a:xfrm>
        </p:spPr>
        <p:txBody>
          <a:bodyPr/>
          <a:lstStyle/>
          <a:p>
            <a:fld id="{C4B85148-DB98-4269-ACE6-2DF49F9918C9}" type="slidenum">
              <a:rPr lang="en-US" smtClean="0"/>
              <a:pPr/>
              <a:t>37</a:t>
            </a:fld>
            <a:endParaRPr lang="en-US" dirty="0"/>
          </a:p>
        </p:txBody>
      </p:sp>
      <p:sp>
        <p:nvSpPr>
          <p:cNvPr id="6" name="Rounded Rectangle 5"/>
          <p:cNvSpPr/>
          <p:nvPr/>
        </p:nvSpPr>
        <p:spPr>
          <a:xfrm>
            <a:off x="47625" y="131049"/>
            <a:ext cx="2038662"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Deep Learning</a:t>
            </a:r>
          </a:p>
          <a:p>
            <a:pPr algn="ctr"/>
            <a:r>
              <a:rPr lang="en-US" b="1" dirty="0" smtClean="0">
                <a:solidFill>
                  <a:schemeClr val="tx1"/>
                </a:solidFill>
              </a:rPr>
              <a:t>Social Networking</a:t>
            </a:r>
            <a:endParaRPr lang="en-US" b="1" dirty="0">
              <a:solidFill>
                <a:schemeClr val="tx1"/>
              </a:solidFill>
            </a:endParaRPr>
          </a:p>
        </p:txBody>
      </p:sp>
      <p:sp>
        <p:nvSpPr>
          <p:cNvPr id="7" name="Rectangle 6"/>
          <p:cNvSpPr/>
          <p:nvPr/>
        </p:nvSpPr>
        <p:spPr>
          <a:xfrm>
            <a:off x="51955" y="6350203"/>
            <a:ext cx="4520918" cy="369332"/>
          </a:xfrm>
          <a:prstGeom prst="rect">
            <a:avLst/>
          </a:prstGeom>
          <a:solidFill>
            <a:schemeClr val="bg2">
              <a:lumMod val="60000"/>
              <a:lumOff val="40000"/>
            </a:schemeClr>
          </a:solidFill>
        </p:spPr>
        <p:txBody>
          <a:bodyPr wrap="none">
            <a:spAutoFit/>
          </a:bodyPr>
          <a:lstStyle/>
          <a:p>
            <a:r>
              <a:rPr lang="en-US" dirty="0">
                <a:solidFill>
                  <a:srgbClr val="006BB5"/>
                </a:solidFill>
              </a:rPr>
              <a:t>Index, S/Q, MR, </a:t>
            </a:r>
            <a:r>
              <a:rPr lang="en-US" dirty="0" err="1">
                <a:solidFill>
                  <a:srgbClr val="006BB5"/>
                </a:solidFill>
              </a:rPr>
              <a:t>MRIter</a:t>
            </a:r>
            <a:r>
              <a:rPr lang="en-US" dirty="0">
                <a:solidFill>
                  <a:srgbClr val="006BB5"/>
                </a:solidFill>
              </a:rPr>
              <a:t>, Graph, Classification</a:t>
            </a:r>
          </a:p>
        </p:txBody>
      </p:sp>
      <p:sp>
        <p:nvSpPr>
          <p:cNvPr id="8" name="Rectangle 7"/>
          <p:cNvSpPr/>
          <p:nvPr/>
        </p:nvSpPr>
        <p:spPr>
          <a:xfrm>
            <a:off x="5817417" y="6350203"/>
            <a:ext cx="2447630" cy="369332"/>
          </a:xfrm>
          <a:prstGeom prst="rect">
            <a:avLst/>
          </a:prstGeom>
          <a:solidFill>
            <a:schemeClr val="bg2">
              <a:lumMod val="60000"/>
              <a:lumOff val="40000"/>
            </a:schemeClr>
          </a:solidFill>
        </p:spPr>
        <p:txBody>
          <a:bodyPr wrap="square">
            <a:spAutoFit/>
          </a:bodyPr>
          <a:lstStyle/>
          <a:p>
            <a:r>
              <a:rPr lang="en-US" dirty="0" smtClean="0">
                <a:solidFill>
                  <a:srgbClr val="7030A0"/>
                </a:solidFill>
              </a:rPr>
              <a:t>Parallelism </a:t>
            </a:r>
            <a:r>
              <a:rPr lang="en-US" dirty="0">
                <a:solidFill>
                  <a:srgbClr val="7030A0"/>
                </a:solidFill>
              </a:rPr>
              <a:t>over </a:t>
            </a:r>
            <a:r>
              <a:rPr lang="en-US" dirty="0" smtClean="0">
                <a:solidFill>
                  <a:srgbClr val="7030A0"/>
                </a:solidFill>
              </a:rPr>
              <a:t>Tweets</a:t>
            </a:r>
            <a:endParaRPr lang="en-US" dirty="0">
              <a:solidFill>
                <a:srgbClr val="7030A0"/>
              </a:solidFill>
            </a:endParaRPr>
          </a:p>
        </p:txBody>
      </p:sp>
      <p:sp>
        <p:nvSpPr>
          <p:cNvPr id="9" name="Rectangle 8"/>
          <p:cNvSpPr/>
          <p:nvPr/>
        </p:nvSpPr>
        <p:spPr>
          <a:xfrm>
            <a:off x="4572873" y="6350203"/>
            <a:ext cx="1244544" cy="369332"/>
          </a:xfrm>
          <a:prstGeom prst="rect">
            <a:avLst/>
          </a:prstGeom>
          <a:solidFill>
            <a:schemeClr val="bg2">
              <a:lumMod val="60000"/>
              <a:lumOff val="40000"/>
            </a:schemeClr>
          </a:solidFill>
        </p:spPr>
        <p:txBody>
          <a:bodyPr wrap="square">
            <a:spAutoFit/>
          </a:bodyPr>
          <a:lstStyle/>
          <a:p>
            <a:r>
              <a:rPr lang="en-US" dirty="0" smtClean="0">
                <a:solidFill>
                  <a:schemeClr val="accent3">
                    <a:lumMod val="50000"/>
                  </a:schemeClr>
                </a:solidFill>
              </a:rPr>
              <a:t>Streaming</a:t>
            </a:r>
            <a:endParaRPr lang="en-US" dirty="0">
              <a:solidFill>
                <a:schemeClr val="accent3">
                  <a:lumMod val="50000"/>
                </a:schemeClr>
              </a:solidFill>
            </a:endParaRPr>
          </a:p>
        </p:txBody>
      </p:sp>
    </p:spTree>
    <p:extLst>
      <p:ext uri="{BB962C8B-B14F-4D97-AF65-F5344CB8AC3E}">
        <p14:creationId xmlns:p14="http://schemas.microsoft.com/office/powerpoint/2010/main" val="27163031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9" y="-30848"/>
            <a:ext cx="6416519" cy="1143000"/>
          </a:xfrm>
        </p:spPr>
        <p:txBody>
          <a:bodyPr>
            <a:noAutofit/>
          </a:bodyPr>
          <a:lstStyle/>
          <a:p>
            <a:r>
              <a:rPr lang="en-US" sz="2400" b="1" dirty="0" smtClean="0"/>
              <a:t>39: </a:t>
            </a:r>
            <a:r>
              <a:rPr lang="en-US" sz="2400" b="1" dirty="0"/>
              <a:t>Particle Physics: Analysis of LHC Large Hadron Collider Data: Discovery of Higgs </a:t>
            </a:r>
            <a:r>
              <a:rPr lang="en-US" sz="2400" b="1" dirty="0" smtClean="0"/>
              <a:t>particle I</a:t>
            </a:r>
            <a:endParaRPr lang="en-US" sz="2400" b="1" dirty="0"/>
          </a:p>
        </p:txBody>
      </p:sp>
      <p:sp>
        <p:nvSpPr>
          <p:cNvPr id="3" name="Content Placeholder 2"/>
          <p:cNvSpPr>
            <a:spLocks noGrp="1"/>
          </p:cNvSpPr>
          <p:nvPr>
            <p:ph idx="1"/>
          </p:nvPr>
        </p:nvSpPr>
        <p:spPr>
          <a:xfrm>
            <a:off x="42698" y="3958408"/>
            <a:ext cx="9048750" cy="2600047"/>
          </a:xfrm>
        </p:spPr>
        <p:txBody>
          <a:bodyPr>
            <a:normAutofit/>
          </a:bodyPr>
          <a:lstStyle/>
          <a:p>
            <a:r>
              <a:rPr lang="en-US" sz="1800" b="1" dirty="0">
                <a:solidFill>
                  <a:srgbClr val="FF0000"/>
                </a:solidFill>
              </a:rPr>
              <a:t>Application:</a:t>
            </a:r>
            <a:r>
              <a:rPr lang="en-US" sz="1800" dirty="0"/>
              <a:t> One analyses collisions at the CERN LHC (Large Hadron Collider) Accelerator </a:t>
            </a:r>
            <a:r>
              <a:rPr lang="en-US" sz="1800" dirty="0" smtClean="0"/>
              <a:t>and </a:t>
            </a:r>
            <a:r>
              <a:rPr lang="en-US" sz="1800" dirty="0"/>
              <a:t>Monte Carlo producing events describing particle-apparatus interaction. Processed information defines physics properties of events (lists of particles with type and momenta). These events are analyzed to find new effects; both new particles (Higgs) and present evidence that conjectured particles (</a:t>
            </a:r>
            <a:r>
              <a:rPr lang="en-US" sz="1800" dirty="0" err="1"/>
              <a:t>Supersymmetry</a:t>
            </a:r>
            <a:r>
              <a:rPr lang="en-US" sz="1800" dirty="0"/>
              <a:t>) have not been detected. LHC has a few major experiments including ATLAS and CMS. These experiments have global participants (for example CMS has 3600 participants from 183 institutions in 38 countries), and so the data at all levels is transported and accessed across continents</a:t>
            </a:r>
            <a:r>
              <a:rPr lang="en-US" sz="1800" dirty="0" smtClean="0"/>
              <a:t>.</a:t>
            </a:r>
          </a:p>
        </p:txBody>
      </p:sp>
      <p:sp>
        <p:nvSpPr>
          <p:cNvPr id="6" name="Rounded Rectangle 5"/>
          <p:cNvSpPr/>
          <p:nvPr/>
        </p:nvSpPr>
        <p:spPr>
          <a:xfrm>
            <a:off x="6800711" y="6313180"/>
            <a:ext cx="2248525" cy="4086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Astronomy &amp; Physics</a:t>
            </a:r>
            <a:endParaRPr lang="en-US" b="1" dirty="0">
              <a:solidFill>
                <a:schemeClr val="tx1"/>
              </a:solidFill>
            </a:endParaRPr>
          </a:p>
        </p:txBody>
      </p:sp>
      <p:pic>
        <p:nvPicPr>
          <p:cNvPr id="8" name="Picture 7" descr="https://encrypted-tbn1.gstatic.com/images?q=tbn:ANd9GcSG8sdGzz20REq-sTl2f4zQOzOwqVkUQ7mkqjWeeUMCw5Y08oWk"/>
          <p:cNvPicPr/>
          <p:nvPr/>
        </p:nvPicPr>
        <p:blipFill>
          <a:blip r:embed="rId2">
            <a:extLst>
              <a:ext uri="{28A0092B-C50C-407E-A947-70E740481C1C}">
                <a14:useLocalDpi xmlns:a14="http://schemas.microsoft.com/office/drawing/2010/main" val="0"/>
              </a:ext>
            </a:extLst>
          </a:blip>
          <a:srcRect/>
          <a:stretch>
            <a:fillRect/>
          </a:stretch>
        </p:blipFill>
        <p:spPr bwMode="auto">
          <a:xfrm>
            <a:off x="7568" y="984916"/>
            <a:ext cx="6999540" cy="29734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42238" y="1673308"/>
            <a:ext cx="2004164" cy="2308324"/>
          </a:xfrm>
          <a:prstGeom prst="rect">
            <a:avLst/>
          </a:prstGeom>
          <a:noFill/>
        </p:spPr>
        <p:txBody>
          <a:bodyPr wrap="square" rtlCol="0">
            <a:spAutoFit/>
          </a:bodyPr>
          <a:lstStyle/>
          <a:p>
            <a:r>
              <a:rPr lang="en-US" dirty="0" smtClean="0"/>
              <a:t>CERN LHC Accelerator Ring (27 km circumference. Up to 175m depth) at Geneva with 4 Experiment positions marked</a:t>
            </a:r>
            <a:endParaRPr lang="en-US" dirty="0"/>
          </a:p>
        </p:txBody>
      </p:sp>
      <p:sp>
        <p:nvSpPr>
          <p:cNvPr id="9" name="Rectangle 8"/>
          <p:cNvSpPr/>
          <p:nvPr/>
        </p:nvSpPr>
        <p:spPr>
          <a:xfrm>
            <a:off x="1119397" y="6280428"/>
            <a:ext cx="1891865" cy="369332"/>
          </a:xfrm>
          <a:prstGeom prst="rect">
            <a:avLst/>
          </a:prstGeom>
          <a:solidFill>
            <a:schemeClr val="bg2">
              <a:lumMod val="60000"/>
              <a:lumOff val="40000"/>
            </a:schemeClr>
          </a:solidFill>
        </p:spPr>
        <p:txBody>
          <a:bodyPr wrap="none">
            <a:spAutoFit/>
          </a:bodyPr>
          <a:lstStyle/>
          <a:p>
            <a:r>
              <a:rPr lang="en-US" dirty="0" err="1">
                <a:solidFill>
                  <a:srgbClr val="006BB5"/>
                </a:solidFill>
              </a:rPr>
              <a:t>MRStat</a:t>
            </a:r>
            <a:r>
              <a:rPr lang="en-US" dirty="0">
                <a:solidFill>
                  <a:srgbClr val="006BB5"/>
                </a:solidFill>
              </a:rPr>
              <a:t> or PP, MC</a:t>
            </a:r>
          </a:p>
        </p:txBody>
      </p:sp>
      <p:sp>
        <p:nvSpPr>
          <p:cNvPr id="10" name="Rectangle 9"/>
          <p:cNvSpPr/>
          <p:nvPr/>
        </p:nvSpPr>
        <p:spPr>
          <a:xfrm>
            <a:off x="3011262" y="6280428"/>
            <a:ext cx="3642664" cy="369332"/>
          </a:xfrm>
          <a:prstGeom prst="rect">
            <a:avLst/>
          </a:prstGeom>
          <a:solidFill>
            <a:schemeClr val="bg2">
              <a:lumMod val="60000"/>
              <a:lumOff val="40000"/>
            </a:schemeClr>
          </a:solidFill>
        </p:spPr>
        <p:txBody>
          <a:bodyPr wrap="none">
            <a:spAutoFit/>
          </a:bodyPr>
          <a:lstStyle/>
          <a:p>
            <a:r>
              <a:rPr lang="en-US" dirty="0" smtClean="0">
                <a:solidFill>
                  <a:srgbClr val="7030A0"/>
                </a:solidFill>
              </a:rPr>
              <a:t>Parallelism </a:t>
            </a:r>
            <a:r>
              <a:rPr lang="en-US" dirty="0">
                <a:solidFill>
                  <a:srgbClr val="7030A0"/>
                </a:solidFill>
              </a:rPr>
              <a:t>over observed collisions</a:t>
            </a:r>
          </a:p>
        </p:txBody>
      </p:sp>
    </p:spTree>
    <p:extLst>
      <p:ext uri="{BB962C8B-B14F-4D97-AF65-F5344CB8AC3E}">
        <p14:creationId xmlns:p14="http://schemas.microsoft.com/office/powerpoint/2010/main" val="32010992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361"/>
            <a:ext cx="6474372" cy="1143000"/>
          </a:xfrm>
        </p:spPr>
        <p:txBody>
          <a:bodyPr>
            <a:noAutofit/>
          </a:bodyPr>
          <a:lstStyle/>
          <a:p>
            <a:r>
              <a:rPr lang="en-US" sz="2400" b="1" dirty="0" smtClean="0"/>
              <a:t>39: </a:t>
            </a:r>
            <a:r>
              <a:rPr lang="en-US" sz="2400" b="1" dirty="0"/>
              <a:t>Particle Physics: Analysis of LHC Large Hadron Collider Data: Discovery of Higgs </a:t>
            </a:r>
            <a:r>
              <a:rPr lang="en-US" sz="2400" b="1" dirty="0" smtClean="0"/>
              <a:t>particle II</a:t>
            </a:r>
            <a:endParaRPr lang="en-US" sz="2400" b="1" dirty="0"/>
          </a:p>
        </p:txBody>
      </p:sp>
      <p:sp>
        <p:nvSpPr>
          <p:cNvPr id="3" name="Content Placeholder 2"/>
          <p:cNvSpPr>
            <a:spLocks noGrp="1"/>
          </p:cNvSpPr>
          <p:nvPr>
            <p:ph idx="1"/>
          </p:nvPr>
        </p:nvSpPr>
        <p:spPr>
          <a:xfrm>
            <a:off x="0" y="1036082"/>
            <a:ext cx="9048750" cy="1995218"/>
          </a:xfrm>
        </p:spPr>
        <p:txBody>
          <a:bodyPr>
            <a:noAutofit/>
          </a:bodyPr>
          <a:lstStyle/>
          <a:p>
            <a:r>
              <a:rPr lang="en-US" sz="1800" b="1" dirty="0" smtClean="0">
                <a:solidFill>
                  <a:srgbClr val="FF0000"/>
                </a:solidFill>
                <a:latin typeface="Times New Roman" panose="02020603050405020304" pitchFamily="18" charset="0"/>
                <a:cs typeface="Times New Roman" panose="02020603050405020304" pitchFamily="18" charset="0"/>
              </a:rPr>
              <a:t>Current </a:t>
            </a:r>
            <a:r>
              <a:rPr lang="en-US" sz="1800" b="1" dirty="0">
                <a:solidFill>
                  <a:srgbClr val="FF0000"/>
                </a:solidFill>
                <a:latin typeface="Times New Roman" panose="02020603050405020304" pitchFamily="18" charset="0"/>
                <a:cs typeface="Times New Roman" panose="02020603050405020304" pitchFamily="18" charset="0"/>
              </a:rPr>
              <a:t>Approach:</a:t>
            </a:r>
            <a:r>
              <a:rPr lang="en-US" sz="1800" dirty="0">
                <a:latin typeface="Times New Roman" panose="02020603050405020304" pitchFamily="18" charset="0"/>
                <a:cs typeface="Times New Roman" panose="02020603050405020304" pitchFamily="18" charset="0"/>
              </a:rPr>
              <a:t>  The LHC experiments are pioneers of a </a:t>
            </a:r>
            <a:r>
              <a:rPr lang="en-US" sz="1800" dirty="0" smtClean="0">
                <a:latin typeface="Times New Roman" panose="02020603050405020304" pitchFamily="18" charset="0"/>
                <a:cs typeface="Times New Roman" panose="02020603050405020304" pitchFamily="18" charset="0"/>
              </a:rPr>
              <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distributed </a:t>
            </a:r>
            <a:r>
              <a:rPr lang="en-US" sz="1800" dirty="0">
                <a:latin typeface="Times New Roman" panose="02020603050405020304" pitchFamily="18" charset="0"/>
                <a:cs typeface="Times New Roman" panose="02020603050405020304" pitchFamily="18" charset="0"/>
              </a:rPr>
              <a:t>Big Data science infrastructure, and several aspects </a:t>
            </a:r>
            <a:r>
              <a:rPr lang="en-US" sz="1800" dirty="0" smtClean="0">
                <a:latin typeface="Times New Roman" panose="02020603050405020304" pitchFamily="18" charset="0"/>
                <a:cs typeface="Times New Roman" panose="02020603050405020304" pitchFamily="18" charset="0"/>
              </a:rPr>
              <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of </a:t>
            </a:r>
            <a:r>
              <a:rPr lang="en-US" sz="1800" dirty="0">
                <a:latin typeface="Times New Roman" panose="02020603050405020304" pitchFamily="18" charset="0"/>
                <a:cs typeface="Times New Roman" panose="02020603050405020304" pitchFamily="18" charset="0"/>
              </a:rPr>
              <a:t>the LHC experiments’ workflow highlight issues that other disciplines will need to solve.  These include automation of data distribution, high performance data transfer, and large-scale high-throughput computing. Grid analysis with 350,000 cores running “continuously” over 2 million jobs per day arranged in 3 tiers (CERN, “Continents/Countries”. “Universities</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Uses “Distributed High Throughput Computing” (Pleasing parallel</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architecture with facilities integrated across the world by WLCG (LHC Computing Grid</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and Open Science Grid in the US. </a:t>
            </a:r>
          </a:p>
          <a:p>
            <a:endParaRPr lang="en-US" sz="1800" dirty="0"/>
          </a:p>
        </p:txBody>
      </p:sp>
      <p:pic>
        <p:nvPicPr>
          <p:cNvPr id="7" name="Picture 6" descr="http://ultralight.caltech.edu/web-site/sc05/pictures/misc/data_grid_hierarch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24960" y="3383280"/>
            <a:ext cx="5019040" cy="3474720"/>
          </a:xfrm>
          <a:prstGeom prst="rect">
            <a:avLst/>
          </a:prstGeom>
          <a:noFill/>
          <a:ln>
            <a:noFill/>
          </a:ln>
        </p:spPr>
      </p:pic>
      <p:sp>
        <p:nvSpPr>
          <p:cNvPr id="8" name="Content Placeholder 2"/>
          <p:cNvSpPr txBox="1">
            <a:spLocks/>
          </p:cNvSpPr>
          <p:nvPr/>
        </p:nvSpPr>
        <p:spPr>
          <a:xfrm>
            <a:off x="66527" y="3999749"/>
            <a:ext cx="4058433" cy="1995218"/>
          </a:xfrm>
          <a:prstGeom prst="rect">
            <a:avLst/>
          </a:prstGeom>
        </p:spPr>
        <p:txBody>
          <a:bodyPr vert="horz" lIns="0" tIns="0" rIns="0" bIns="0" rtlCol="0">
            <a:noAutofit/>
          </a:bodyPr>
          <a:lstStyle>
            <a:lvl1pPr marL="231775" indent="-231775" algn="l" defTabSz="914400" rtl="0" eaLnBrk="1" latinLnBrk="0" hangingPunct="1">
              <a:spcBef>
                <a:spcPct val="20000"/>
              </a:spcBef>
              <a:buClr>
                <a:schemeClr val="tx2"/>
              </a:buClr>
              <a:buFont typeface="Arial"/>
              <a:buChar char="•"/>
              <a:defRPr lang="en-US" sz="2200" kern="120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2000" kern="1200">
                <a:solidFill>
                  <a:schemeClr val="tx1"/>
                </a:solidFill>
                <a:latin typeface="Franklin Gothic Medium"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800" kern="1200">
                <a:solidFill>
                  <a:schemeClr val="tx1"/>
                </a:solidFill>
                <a:latin typeface="Franklin Gothic Medium" pitchFamily="34" charset="0"/>
                <a:ea typeface="+mn-ea"/>
                <a:cs typeface="Arial" pitchFamily="34" charset="0"/>
              </a:defRPr>
            </a:lvl3pPr>
            <a:lvl4pPr marL="1200150" indent="-171450" algn="l" defTabSz="914400" rtl="0" eaLnBrk="1" latinLnBrk="0" hangingPunct="1">
              <a:spcBef>
                <a:spcPct val="20000"/>
              </a:spcBef>
              <a:buClr>
                <a:schemeClr val="bg1">
                  <a:lumMod val="75000"/>
                </a:schemeClr>
              </a:buClr>
              <a:buFont typeface="Arial" pitchFamily="34" charset="0"/>
              <a:buChar char="–"/>
              <a:defRPr sz="1600" kern="1200">
                <a:solidFill>
                  <a:schemeClr val="tx1"/>
                </a:solidFill>
                <a:latin typeface="Franklin Gothic Medium"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latin typeface="Times New Roman" panose="02020603050405020304" pitchFamily="18" charset="0"/>
                <a:cs typeface="Times New Roman" panose="02020603050405020304" pitchFamily="18" charset="0"/>
              </a:rPr>
              <a:t>15 </a:t>
            </a:r>
            <a:r>
              <a:rPr lang="en-US" sz="1800" dirty="0">
                <a:latin typeface="Times New Roman" panose="02020603050405020304" pitchFamily="18" charset="0"/>
                <a:cs typeface="Times New Roman" panose="02020603050405020304" pitchFamily="18" charset="0"/>
              </a:rPr>
              <a:t>Petabytes data gathered each year from Accelerator data and Analysis with 200PB total. Specifically in 2012 ATLAS had at Brookhaven National Laboratory (BNL) 8PB Tier1 tape; BNL over 10PB Tier1 disk and US Tier2 centers 12PB disk cache. CMS has similar data sizes. Note over half resources used for Monte Carlo simulations as opposed to data analysis</a:t>
            </a:r>
          </a:p>
        </p:txBody>
      </p:sp>
    </p:spTree>
    <p:extLst>
      <p:ext uri="{BB962C8B-B14F-4D97-AF65-F5344CB8AC3E}">
        <p14:creationId xmlns:p14="http://schemas.microsoft.com/office/powerpoint/2010/main" val="1014391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b="1" dirty="0" smtClean="0"/>
              <a:t>Examples: Especially Image based Applications I</a:t>
            </a:r>
            <a:endParaRPr lang="en-US" b="1" dirty="0"/>
          </a:p>
        </p:txBody>
      </p:sp>
    </p:spTree>
    <p:extLst>
      <p:ext uri="{BB962C8B-B14F-4D97-AF65-F5344CB8AC3E}">
        <p14:creationId xmlns:p14="http://schemas.microsoft.com/office/powerpoint/2010/main" val="21236920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Big Data Patterns – the Ogres</a:t>
            </a:r>
            <a:endParaRPr lang="en-US" b="1" dirty="0"/>
          </a:p>
        </p:txBody>
      </p:sp>
    </p:spTree>
    <p:extLst>
      <p:ext uri="{BB962C8B-B14F-4D97-AF65-F5344CB8AC3E}">
        <p14:creationId xmlns:p14="http://schemas.microsoft.com/office/powerpoint/2010/main" val="9440357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7459037" cy="795232"/>
          </a:xfrm>
        </p:spPr>
        <p:txBody>
          <a:bodyPr>
            <a:noAutofit/>
          </a:bodyPr>
          <a:lstStyle/>
          <a:p>
            <a:r>
              <a:rPr lang="en-US" sz="2000" b="1" i="1" dirty="0"/>
              <a:t>Distributed Computing Practice for Large-Scale Science &amp; Engineering </a:t>
            </a:r>
            <a:r>
              <a:rPr lang="en-US" sz="2000" i="1" dirty="0" smtClean="0"/>
              <a:t/>
            </a:r>
            <a:br>
              <a:rPr lang="en-US" sz="2000" i="1" dirty="0" smtClean="0"/>
            </a:br>
            <a:r>
              <a:rPr lang="en-US" sz="2000" b="1" dirty="0" smtClean="0"/>
              <a:t>S</a:t>
            </a:r>
            <a:r>
              <a:rPr lang="en-US" sz="2000" b="1" dirty="0"/>
              <a:t>. </a:t>
            </a:r>
            <a:r>
              <a:rPr lang="en-US" sz="2000" b="1" dirty="0" err="1"/>
              <a:t>Jha</a:t>
            </a:r>
            <a:r>
              <a:rPr lang="en-US" sz="2000" b="1" dirty="0"/>
              <a:t>, M. Cole, D. Katz, O. </a:t>
            </a:r>
            <a:r>
              <a:rPr lang="en-US" sz="2000" b="1" dirty="0" err="1"/>
              <a:t>Rana</a:t>
            </a:r>
            <a:r>
              <a:rPr lang="en-US" sz="2000" b="1" dirty="0"/>
              <a:t>, M. </a:t>
            </a:r>
            <a:r>
              <a:rPr lang="en-US" sz="2000" b="1" dirty="0" err="1"/>
              <a:t>Parashar</a:t>
            </a:r>
            <a:r>
              <a:rPr lang="en-US" sz="2000" b="1" dirty="0"/>
              <a:t>, and J. </a:t>
            </a:r>
            <a:r>
              <a:rPr lang="en-US" sz="2000" b="1" dirty="0" err="1"/>
              <a:t>Weissman</a:t>
            </a:r>
            <a:r>
              <a:rPr lang="en-US" sz="2000" b="1" dirty="0"/>
              <a:t>, </a:t>
            </a:r>
          </a:p>
        </p:txBody>
      </p:sp>
      <p:sp>
        <p:nvSpPr>
          <p:cNvPr id="3" name="Content Placeholder 2"/>
          <p:cNvSpPr>
            <a:spLocks noGrp="1"/>
          </p:cNvSpPr>
          <p:nvPr>
            <p:ph idx="1"/>
          </p:nvPr>
        </p:nvSpPr>
        <p:spPr>
          <a:xfrm>
            <a:off x="232913" y="1031606"/>
            <a:ext cx="8229600" cy="772064"/>
          </a:xfrm>
        </p:spPr>
        <p:txBody>
          <a:bodyPr/>
          <a:lstStyle/>
          <a:p>
            <a:r>
              <a:rPr lang="en-US" dirty="0" smtClean="0"/>
              <a:t>Work of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26538035"/>
              </p:ext>
            </p:extLst>
          </p:nvPr>
        </p:nvGraphicFramePr>
        <p:xfrm>
          <a:off x="1" y="851916"/>
          <a:ext cx="9144000" cy="5919353"/>
        </p:xfrm>
        <a:graphic>
          <a:graphicData uri="http://schemas.openxmlformats.org/drawingml/2006/table">
            <a:tbl>
              <a:tblPr firstRow="1" firstCol="1" bandRow="1">
                <a:tableStyleId>{5C22544A-7EE6-4342-B048-85BDC9FD1C3A}</a:tableStyleId>
              </a:tblPr>
              <a:tblGrid>
                <a:gridCol w="1400450"/>
                <a:gridCol w="2323652"/>
                <a:gridCol w="1693840"/>
                <a:gridCol w="1353794"/>
                <a:gridCol w="2372264"/>
              </a:tblGrid>
              <a:tr h="429641">
                <a:tc gridSpan="5">
                  <a:txBody>
                    <a:bodyPr/>
                    <a:lstStyle/>
                    <a:p>
                      <a:pPr marL="0" marR="0" algn="l">
                        <a:lnSpc>
                          <a:spcPct val="107000"/>
                        </a:lnSpc>
                        <a:spcBef>
                          <a:spcPts val="0"/>
                        </a:spcBef>
                        <a:spcAft>
                          <a:spcPts val="0"/>
                        </a:spcAft>
                      </a:pPr>
                      <a:r>
                        <a:rPr lang="en-US" sz="1800" dirty="0" smtClean="0">
                          <a:effectLst/>
                        </a:rPr>
                        <a:t>         Characteristics </a:t>
                      </a:r>
                      <a:r>
                        <a:rPr lang="en-US" sz="1800" dirty="0">
                          <a:effectLst/>
                        </a:rPr>
                        <a:t>of 6 Distributed </a:t>
                      </a:r>
                      <a:r>
                        <a:rPr lang="en-US" sz="1800" dirty="0" smtClean="0">
                          <a:effectLst/>
                        </a:rPr>
                        <a:t>Applications – NOTE DATAFLOW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5808">
                <a:tc>
                  <a:txBody>
                    <a:bodyPr/>
                    <a:lstStyle/>
                    <a:p>
                      <a:pPr marL="0" marR="0" algn="ctr">
                        <a:lnSpc>
                          <a:spcPct val="107000"/>
                        </a:lnSpc>
                        <a:spcBef>
                          <a:spcPts val="0"/>
                        </a:spcBef>
                        <a:spcAft>
                          <a:spcPts val="0"/>
                        </a:spcAft>
                      </a:pPr>
                      <a:r>
                        <a:rPr lang="en-US" sz="1800" b="1" dirty="0">
                          <a:effectLst/>
                        </a:rPr>
                        <a:t>Application Example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Execution Unit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Communication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rPr>
                        <a:t>Coordination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Execution Environment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575808">
                <a:tc>
                  <a:txBody>
                    <a:bodyPr/>
                    <a:lstStyle/>
                    <a:p>
                      <a:pPr marL="0" marR="0" algn="l">
                        <a:lnSpc>
                          <a:spcPct val="107000"/>
                        </a:lnSpc>
                        <a:spcBef>
                          <a:spcPts val="0"/>
                        </a:spcBef>
                        <a:spcAft>
                          <a:spcPts val="0"/>
                        </a:spcAft>
                      </a:pPr>
                      <a:r>
                        <a:rPr lang="en-US" sz="1800">
                          <a:effectLst/>
                        </a:rPr>
                        <a:t>Montage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Multiple sequential and parallel executable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Files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Dataflow (DAG)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Dynamic process creation, execution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75808">
                <a:tc>
                  <a:txBody>
                    <a:bodyPr/>
                    <a:lstStyle/>
                    <a:p>
                      <a:pPr marL="0" marR="0" algn="l">
                        <a:lnSpc>
                          <a:spcPct val="107000"/>
                        </a:lnSpc>
                        <a:spcBef>
                          <a:spcPts val="0"/>
                        </a:spcBef>
                        <a:spcAft>
                          <a:spcPts val="0"/>
                        </a:spcAft>
                      </a:pPr>
                      <a:r>
                        <a:rPr lang="en-US" sz="1800">
                          <a:effectLst/>
                        </a:rPr>
                        <a:t>NEKTAR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Multiple concurrent parallel executables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Stream based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Dataflow</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Co-scheduling, data streaming, async. I/O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70224">
                <a:tc>
                  <a:txBody>
                    <a:bodyPr/>
                    <a:lstStyle/>
                    <a:p>
                      <a:pPr marL="0" marR="0" algn="l">
                        <a:lnSpc>
                          <a:spcPct val="107000"/>
                        </a:lnSpc>
                        <a:spcBef>
                          <a:spcPts val="0"/>
                        </a:spcBef>
                        <a:spcAft>
                          <a:spcPts val="0"/>
                        </a:spcAft>
                      </a:pPr>
                      <a:r>
                        <a:rPr lang="en-US" sz="1800">
                          <a:effectLst/>
                        </a:rPr>
                        <a:t>Replica-Exchange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Multiple seq. and parallel executables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Pub/sub</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Dataflow and events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Decoupled coordination and messaging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70224">
                <a:tc>
                  <a:txBody>
                    <a:bodyPr/>
                    <a:lstStyle/>
                    <a:p>
                      <a:pPr marL="0" marR="0" algn="l">
                        <a:lnSpc>
                          <a:spcPct val="107000"/>
                        </a:lnSpc>
                        <a:spcBef>
                          <a:spcPts val="0"/>
                        </a:spcBef>
                        <a:spcAft>
                          <a:spcPts val="0"/>
                        </a:spcAft>
                      </a:pPr>
                      <a:r>
                        <a:rPr lang="en-US" sz="1800">
                          <a:effectLst/>
                        </a:rPr>
                        <a:t>Climate Prediction (generation)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Multiple seq. &amp; parallel executables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Files and messages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Master-Worker, events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@Home (BOINC)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70224">
                <a:tc>
                  <a:txBody>
                    <a:bodyPr/>
                    <a:lstStyle/>
                    <a:p>
                      <a:pPr marL="0" marR="0" algn="l">
                        <a:lnSpc>
                          <a:spcPct val="107000"/>
                        </a:lnSpc>
                        <a:spcBef>
                          <a:spcPts val="0"/>
                        </a:spcBef>
                        <a:spcAft>
                          <a:spcPts val="0"/>
                        </a:spcAft>
                      </a:pPr>
                      <a:r>
                        <a:rPr lang="en-US" sz="1800">
                          <a:effectLst/>
                        </a:rPr>
                        <a:t>Climate Prediction</a:t>
                      </a:r>
                    </a:p>
                    <a:p>
                      <a:pPr marL="0" marR="0" algn="l">
                        <a:lnSpc>
                          <a:spcPct val="107000"/>
                        </a:lnSpc>
                        <a:spcBef>
                          <a:spcPts val="0"/>
                        </a:spcBef>
                        <a:spcAft>
                          <a:spcPts val="0"/>
                        </a:spcAft>
                      </a:pPr>
                      <a:r>
                        <a:rPr lang="en-US" sz="1800">
                          <a:effectLst/>
                        </a:rPr>
                        <a:t>(analysis)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 Multiple seq. &amp; parallel executables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smtClean="0">
                          <a:effectLst/>
                        </a:rPr>
                        <a:t>Files </a:t>
                      </a:r>
                      <a:r>
                        <a:rPr lang="en-US" sz="1800" dirty="0">
                          <a:effectLst/>
                        </a:rPr>
                        <a:t>and messages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Dataflow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Dynamics process creation, workflow execution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75808">
                <a:tc>
                  <a:txBody>
                    <a:bodyPr/>
                    <a:lstStyle/>
                    <a:p>
                      <a:pPr marL="0" marR="0" algn="l">
                        <a:lnSpc>
                          <a:spcPct val="107000"/>
                        </a:lnSpc>
                        <a:spcBef>
                          <a:spcPts val="0"/>
                        </a:spcBef>
                        <a:spcAft>
                          <a:spcPts val="0"/>
                        </a:spcAft>
                      </a:pPr>
                      <a:r>
                        <a:rPr lang="en-US" sz="1800">
                          <a:effectLst/>
                        </a:rPr>
                        <a:t>SCOOP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  Multiple Executable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Files and messages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Dataflow</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Preemptive scheduling, reservations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75808">
                <a:tc>
                  <a:txBody>
                    <a:bodyPr/>
                    <a:lstStyle/>
                    <a:p>
                      <a:pPr marL="0" marR="0" algn="l">
                        <a:lnSpc>
                          <a:spcPct val="107000"/>
                        </a:lnSpc>
                        <a:spcBef>
                          <a:spcPts val="0"/>
                        </a:spcBef>
                        <a:spcAft>
                          <a:spcPts val="0"/>
                        </a:spcAft>
                      </a:pPr>
                      <a:r>
                        <a:rPr lang="en-US" sz="1800">
                          <a:effectLst/>
                        </a:rPr>
                        <a:t>Coupled Fusion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 Multiple executable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Stream-based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Dataflow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Co-scheduling, data streaming, </a:t>
                      </a:r>
                      <a:r>
                        <a:rPr lang="en-US" sz="1800" dirty="0" err="1">
                          <a:effectLst/>
                        </a:rPr>
                        <a:t>async</a:t>
                      </a:r>
                      <a:r>
                        <a:rPr lang="en-US" sz="1800" dirty="0">
                          <a:effectLst/>
                        </a:rPr>
                        <a:t> I/O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0356105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539" y="487827"/>
            <a:ext cx="5255231" cy="551491"/>
          </a:xfrm>
        </p:spPr>
        <p:txBody>
          <a:bodyPr>
            <a:normAutofit fontScale="90000"/>
          </a:bodyPr>
          <a:lstStyle/>
          <a:p>
            <a:r>
              <a:rPr lang="en-US" b="1" dirty="0" smtClean="0"/>
              <a:t>10 Security &amp; Privacy Use Cases</a:t>
            </a:r>
            <a:endParaRPr lang="en-US" b="1" dirty="0"/>
          </a:p>
        </p:txBody>
      </p:sp>
      <p:sp>
        <p:nvSpPr>
          <p:cNvPr id="3" name="Content Placeholder 2"/>
          <p:cNvSpPr>
            <a:spLocks noGrp="1"/>
          </p:cNvSpPr>
          <p:nvPr>
            <p:ph idx="1"/>
          </p:nvPr>
        </p:nvSpPr>
        <p:spPr>
          <a:xfrm>
            <a:off x="0" y="1584916"/>
            <a:ext cx="9144000" cy="5257800"/>
          </a:xfrm>
        </p:spPr>
        <p:txBody>
          <a:bodyPr>
            <a:normAutofit fontScale="92500" lnSpcReduction="20000"/>
          </a:bodyPr>
          <a:lstStyle/>
          <a:p>
            <a:pPr lvl="0"/>
            <a:r>
              <a:rPr lang="en-US" dirty="0"/>
              <a:t>Consumer Digital Media Usage</a:t>
            </a:r>
          </a:p>
          <a:p>
            <a:pPr lvl="0"/>
            <a:r>
              <a:rPr lang="en-US" dirty="0"/>
              <a:t>Nielsen </a:t>
            </a:r>
            <a:r>
              <a:rPr lang="en-US" dirty="0" err="1"/>
              <a:t>Homescan</a:t>
            </a:r>
            <a:endParaRPr lang="en-US" dirty="0"/>
          </a:p>
          <a:p>
            <a:r>
              <a:rPr lang="en-US" dirty="0" smtClean="0"/>
              <a:t>Web </a:t>
            </a:r>
            <a:r>
              <a:rPr lang="en-US" dirty="0"/>
              <a:t>Traffic Analytics</a:t>
            </a:r>
          </a:p>
          <a:p>
            <a:pPr lvl="0"/>
            <a:r>
              <a:rPr lang="en-US" dirty="0" smtClean="0"/>
              <a:t>Health </a:t>
            </a:r>
            <a:r>
              <a:rPr lang="en-US" dirty="0"/>
              <a:t>Information </a:t>
            </a:r>
            <a:r>
              <a:rPr lang="en-US" dirty="0" smtClean="0"/>
              <a:t>Exchange</a:t>
            </a:r>
          </a:p>
          <a:p>
            <a:pPr lvl="0"/>
            <a:r>
              <a:rPr lang="en-US" dirty="0" smtClean="0"/>
              <a:t>Personal </a:t>
            </a:r>
            <a:r>
              <a:rPr lang="en-US" dirty="0"/>
              <a:t>Genetic Privacy</a:t>
            </a:r>
          </a:p>
          <a:p>
            <a:r>
              <a:rPr lang="en-US" dirty="0" err="1" smtClean="0"/>
              <a:t>Pharma</a:t>
            </a:r>
            <a:r>
              <a:rPr lang="en-US" dirty="0" smtClean="0"/>
              <a:t> </a:t>
            </a:r>
            <a:r>
              <a:rPr lang="en-US" dirty="0"/>
              <a:t>Clinic Trial Data Sharing </a:t>
            </a:r>
          </a:p>
          <a:p>
            <a:pPr lvl="0"/>
            <a:r>
              <a:rPr lang="en-US" dirty="0" smtClean="0"/>
              <a:t>Cyber-security</a:t>
            </a:r>
          </a:p>
          <a:p>
            <a:pPr lvl="0"/>
            <a:r>
              <a:rPr lang="en-US" dirty="0"/>
              <a:t>Aviation Industry</a:t>
            </a:r>
          </a:p>
          <a:p>
            <a:pPr lvl="0"/>
            <a:r>
              <a:rPr lang="en-US" dirty="0"/>
              <a:t>Military - Unmanned Vehicle sensor data</a:t>
            </a:r>
          </a:p>
          <a:p>
            <a:pPr lvl="0"/>
            <a:r>
              <a:rPr lang="en-US" dirty="0"/>
              <a:t>Education - “Common Core” Student Performance </a:t>
            </a:r>
            <a:r>
              <a:rPr lang="en-US" dirty="0" smtClean="0"/>
              <a:t>Reporting</a:t>
            </a:r>
          </a:p>
          <a:p>
            <a:pPr lvl="0"/>
            <a:endParaRPr lang="en-US" dirty="0"/>
          </a:p>
          <a:p>
            <a:endParaRPr lang="en-US" dirty="0"/>
          </a:p>
        </p:txBody>
      </p:sp>
    </p:spTree>
    <p:extLst>
      <p:ext uri="{BB962C8B-B14F-4D97-AF65-F5344CB8AC3E}">
        <p14:creationId xmlns:p14="http://schemas.microsoft.com/office/powerpoint/2010/main" val="18508016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90" y="526864"/>
            <a:ext cx="5897366" cy="1143000"/>
          </a:xfrm>
        </p:spPr>
        <p:txBody>
          <a:bodyPr>
            <a:normAutofit fontScale="90000"/>
          </a:bodyPr>
          <a:lstStyle/>
          <a:p>
            <a:r>
              <a:rPr lang="en-US" b="1" dirty="0"/>
              <a:t>7 Computational Giants of </a:t>
            </a:r>
            <a:br>
              <a:rPr lang="en-US" b="1" dirty="0"/>
            </a:br>
            <a:r>
              <a:rPr lang="en-US" b="1" dirty="0" smtClean="0"/>
              <a:t>NRC Massive </a:t>
            </a:r>
            <a:r>
              <a:rPr lang="en-US" b="1" dirty="0"/>
              <a:t>Data </a:t>
            </a:r>
            <a:r>
              <a:rPr lang="en-US" b="1" dirty="0" smtClean="0"/>
              <a:t>Analysis Report </a:t>
            </a:r>
            <a:endParaRPr lang="en-US" b="1" dirty="0"/>
          </a:p>
        </p:txBody>
      </p:sp>
      <p:sp>
        <p:nvSpPr>
          <p:cNvPr id="3" name="Content Placeholder 2"/>
          <p:cNvSpPr>
            <a:spLocks noGrp="1"/>
          </p:cNvSpPr>
          <p:nvPr>
            <p:ph idx="1"/>
          </p:nvPr>
        </p:nvSpPr>
        <p:spPr>
          <a:xfrm>
            <a:off x="94890" y="2534373"/>
            <a:ext cx="9049110" cy="4525963"/>
          </a:xfrm>
        </p:spPr>
        <p:txBody>
          <a:bodyPr/>
          <a:lstStyle/>
          <a:p>
            <a:pPr marL="514350" indent="-514350">
              <a:buFont typeface="+mj-lt"/>
              <a:buAutoNum type="arabicParenR"/>
            </a:pPr>
            <a:r>
              <a:rPr lang="en-US" b="1" dirty="0" smtClean="0">
                <a:solidFill>
                  <a:srgbClr val="CC00FF"/>
                </a:solidFill>
              </a:rPr>
              <a:t>G1:</a:t>
            </a:r>
            <a:r>
              <a:rPr lang="en-US" dirty="0" smtClean="0"/>
              <a:t>	Basic Statistics e.g. </a:t>
            </a:r>
            <a:r>
              <a:rPr lang="en-US" dirty="0" err="1" smtClean="0"/>
              <a:t>MRStat</a:t>
            </a:r>
            <a:endParaRPr lang="en-US" dirty="0" smtClean="0"/>
          </a:p>
          <a:p>
            <a:pPr marL="514350" indent="-514350">
              <a:buFont typeface="+mj-lt"/>
              <a:buAutoNum type="arabicParenR"/>
            </a:pPr>
            <a:r>
              <a:rPr lang="en-US" b="1" dirty="0" smtClean="0">
                <a:solidFill>
                  <a:srgbClr val="CC00FF"/>
                </a:solidFill>
              </a:rPr>
              <a:t>G2:</a:t>
            </a:r>
            <a:r>
              <a:rPr lang="en-US" dirty="0" smtClean="0"/>
              <a:t>	Generalized N-Body Problems</a:t>
            </a:r>
          </a:p>
          <a:p>
            <a:pPr marL="514350" indent="-514350">
              <a:buFont typeface="+mj-lt"/>
              <a:buAutoNum type="arabicParenR"/>
            </a:pPr>
            <a:r>
              <a:rPr lang="en-US" b="1" dirty="0" smtClean="0">
                <a:solidFill>
                  <a:srgbClr val="CC00FF"/>
                </a:solidFill>
              </a:rPr>
              <a:t>G3:</a:t>
            </a:r>
            <a:r>
              <a:rPr lang="en-US" dirty="0" smtClean="0"/>
              <a:t>	Graph-Theoretic Computations</a:t>
            </a:r>
          </a:p>
          <a:p>
            <a:pPr marL="514350" indent="-514350">
              <a:buFont typeface="+mj-lt"/>
              <a:buAutoNum type="arabicParenR"/>
            </a:pPr>
            <a:r>
              <a:rPr lang="en-US" b="1" dirty="0" smtClean="0">
                <a:solidFill>
                  <a:srgbClr val="CC00FF"/>
                </a:solidFill>
              </a:rPr>
              <a:t>G4:</a:t>
            </a:r>
            <a:r>
              <a:rPr lang="en-US" dirty="0" smtClean="0"/>
              <a:t>	Linear Algebraic Computations</a:t>
            </a:r>
          </a:p>
          <a:p>
            <a:pPr marL="514350" indent="-514350">
              <a:buFont typeface="+mj-lt"/>
              <a:buAutoNum type="arabicParenR"/>
            </a:pPr>
            <a:r>
              <a:rPr lang="en-US" b="1" dirty="0" smtClean="0">
                <a:solidFill>
                  <a:srgbClr val="CC00FF"/>
                </a:solidFill>
              </a:rPr>
              <a:t>G5:</a:t>
            </a:r>
            <a:r>
              <a:rPr lang="en-US" dirty="0" smtClean="0"/>
              <a:t>	Optimizations e.g. Linear Programming</a:t>
            </a:r>
          </a:p>
          <a:p>
            <a:pPr marL="514350" indent="-514350">
              <a:buFont typeface="+mj-lt"/>
              <a:buAutoNum type="arabicParenR"/>
            </a:pPr>
            <a:r>
              <a:rPr lang="en-US" b="1" dirty="0" smtClean="0">
                <a:solidFill>
                  <a:srgbClr val="CC00FF"/>
                </a:solidFill>
              </a:rPr>
              <a:t>G6:</a:t>
            </a:r>
            <a:r>
              <a:rPr lang="en-US" dirty="0" smtClean="0"/>
              <a:t>	Integration e.g. LDA and other GML</a:t>
            </a:r>
          </a:p>
          <a:p>
            <a:pPr marL="514350" indent="-514350">
              <a:buFont typeface="+mj-lt"/>
              <a:buAutoNum type="arabicParenR"/>
            </a:pPr>
            <a:r>
              <a:rPr lang="en-US" b="1" dirty="0" smtClean="0">
                <a:solidFill>
                  <a:srgbClr val="CC00FF"/>
                </a:solidFill>
              </a:rPr>
              <a:t>G7:</a:t>
            </a:r>
            <a:r>
              <a:rPr lang="en-US" dirty="0" smtClean="0"/>
              <a:t>	Alignment Problems e.g. BLAST</a:t>
            </a:r>
            <a:endParaRPr lang="en-US" dirty="0"/>
          </a:p>
        </p:txBody>
      </p:sp>
      <p:sp>
        <p:nvSpPr>
          <p:cNvPr id="4" name="Rectangle 3"/>
          <p:cNvSpPr/>
          <p:nvPr/>
        </p:nvSpPr>
        <p:spPr>
          <a:xfrm>
            <a:off x="94889" y="1980374"/>
            <a:ext cx="6501119" cy="461665"/>
          </a:xfrm>
          <a:prstGeom prst="rect">
            <a:avLst/>
          </a:prstGeom>
        </p:spPr>
        <p:txBody>
          <a:bodyPr wrap="square">
            <a:spAutoFit/>
          </a:bodyPr>
          <a:lstStyle/>
          <a:p>
            <a:r>
              <a:rPr lang="en-US" sz="2400" dirty="0">
                <a:solidFill>
                  <a:srgbClr val="000000"/>
                </a:solidFill>
                <a:latin typeface="Times New Roman" panose="02020603050405020304" pitchFamily="18" charset="0"/>
              </a:rPr>
              <a:t>http://www.nap.edu/catalog.php?record_id=18374</a:t>
            </a:r>
            <a:endParaRPr lang="en-US" sz="2400" dirty="0"/>
          </a:p>
        </p:txBody>
      </p:sp>
    </p:spTree>
    <p:extLst>
      <p:ext uri="{BB962C8B-B14F-4D97-AF65-F5344CB8AC3E}">
        <p14:creationId xmlns:p14="http://schemas.microsoft.com/office/powerpoint/2010/main" val="36700112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4168" y="1147531"/>
            <a:ext cx="7772400" cy="1470025"/>
          </a:xfrm>
        </p:spPr>
        <p:txBody>
          <a:bodyPr/>
          <a:lstStyle/>
          <a:p>
            <a:r>
              <a:rPr lang="en-US" dirty="0" smtClean="0"/>
              <a:t>Would like to capture </a:t>
            </a:r>
            <a:br>
              <a:rPr lang="en-US" dirty="0" smtClean="0"/>
            </a:br>
            <a:r>
              <a:rPr lang="en-US" dirty="0" smtClean="0"/>
              <a:t>“essence of these use cases”</a:t>
            </a:r>
            <a:endParaRPr lang="en-US" dirty="0"/>
          </a:p>
        </p:txBody>
      </p:sp>
      <p:sp>
        <p:nvSpPr>
          <p:cNvPr id="5" name="Subtitle 4"/>
          <p:cNvSpPr>
            <a:spLocks noGrp="1"/>
          </p:cNvSpPr>
          <p:nvPr>
            <p:ph type="subTitle" idx="1"/>
          </p:nvPr>
        </p:nvSpPr>
        <p:spPr>
          <a:xfrm>
            <a:off x="292100" y="2775437"/>
            <a:ext cx="8521700" cy="3676163"/>
          </a:xfrm>
        </p:spPr>
        <p:txBody>
          <a:bodyPr>
            <a:normAutofit fontScale="85000" lnSpcReduction="20000"/>
          </a:bodyPr>
          <a:lstStyle/>
          <a:p>
            <a:r>
              <a:rPr lang="en-US" dirty="0" smtClean="0">
                <a:solidFill>
                  <a:schemeClr val="tx1">
                    <a:lumMod val="75000"/>
                    <a:lumOff val="25000"/>
                  </a:schemeClr>
                </a:solidFill>
              </a:rPr>
              <a:t>“small” kernels, mini-apps</a:t>
            </a:r>
          </a:p>
          <a:p>
            <a:r>
              <a:rPr lang="en-US" dirty="0" smtClean="0">
                <a:solidFill>
                  <a:schemeClr val="tx1">
                    <a:lumMod val="75000"/>
                    <a:lumOff val="25000"/>
                  </a:schemeClr>
                </a:solidFill>
              </a:rPr>
              <a:t>Or Classify applications into patterns</a:t>
            </a:r>
            <a:br>
              <a:rPr lang="en-US" dirty="0" smtClean="0">
                <a:solidFill>
                  <a:schemeClr val="tx1">
                    <a:lumMod val="75000"/>
                    <a:lumOff val="25000"/>
                  </a:schemeClr>
                </a:solidFill>
              </a:rPr>
            </a:br>
            <a:endParaRPr lang="en-US" dirty="0" smtClean="0">
              <a:solidFill>
                <a:schemeClr val="tx1">
                  <a:lumMod val="75000"/>
                  <a:lumOff val="25000"/>
                </a:schemeClr>
              </a:solidFill>
            </a:endParaRPr>
          </a:p>
          <a:p>
            <a:r>
              <a:rPr lang="en-US" dirty="0" smtClean="0">
                <a:solidFill>
                  <a:schemeClr val="tx1">
                    <a:lumMod val="75000"/>
                    <a:lumOff val="25000"/>
                  </a:schemeClr>
                </a:solidFill>
              </a:rPr>
              <a:t>Do it from HPC background </a:t>
            </a:r>
            <a:r>
              <a:rPr lang="en-US" b="1" dirty="0" smtClean="0">
                <a:solidFill>
                  <a:schemeClr val="tx1">
                    <a:lumMod val="75000"/>
                    <a:lumOff val="25000"/>
                  </a:schemeClr>
                </a:solidFill>
              </a:rPr>
              <a:t>not database </a:t>
            </a:r>
            <a:r>
              <a:rPr lang="en-US" dirty="0" smtClean="0">
                <a:solidFill>
                  <a:schemeClr val="tx1">
                    <a:lumMod val="75000"/>
                    <a:lumOff val="25000"/>
                  </a:schemeClr>
                </a:solidFill>
              </a:rPr>
              <a:t>viewpoint</a:t>
            </a:r>
          </a:p>
          <a:p>
            <a:r>
              <a:rPr lang="en-US" dirty="0" smtClean="0">
                <a:solidFill>
                  <a:schemeClr val="tx1">
                    <a:lumMod val="75000"/>
                    <a:lumOff val="25000"/>
                  </a:schemeClr>
                </a:solidFill>
              </a:rPr>
              <a:t>e.g. focus on cases with detailed analytics</a:t>
            </a:r>
          </a:p>
          <a:p>
            <a:endParaRPr lang="en-US" dirty="0" smtClean="0">
              <a:solidFill>
                <a:schemeClr val="tx1">
                  <a:lumMod val="75000"/>
                  <a:lumOff val="25000"/>
                </a:schemeClr>
              </a:solidFill>
            </a:endParaRPr>
          </a:p>
          <a:p>
            <a:r>
              <a:rPr lang="en-US" dirty="0">
                <a:solidFill>
                  <a:schemeClr val="tx1">
                    <a:lumMod val="75000"/>
                    <a:lumOff val="25000"/>
                  </a:schemeClr>
                </a:solidFill>
              </a:rPr>
              <a:t>Section 5 of my class </a:t>
            </a:r>
            <a:r>
              <a:rPr lang="en-US" sz="2800" dirty="0">
                <a:solidFill>
                  <a:schemeClr val="tx1">
                    <a:lumMod val="75000"/>
                    <a:lumOff val="25000"/>
                  </a:schemeClr>
                </a:solidFill>
                <a:hlinkClick r:id="rId3"/>
              </a:rPr>
              <a:t>https://bigdatacoursespring2014.appspot.com/preview</a:t>
            </a:r>
            <a:r>
              <a:rPr lang="en-US" sz="2800" dirty="0">
                <a:solidFill>
                  <a:schemeClr val="tx1">
                    <a:lumMod val="75000"/>
                    <a:lumOff val="25000"/>
                  </a:schemeClr>
                </a:solidFill>
              </a:rPr>
              <a:t> </a:t>
            </a:r>
            <a:r>
              <a:rPr lang="en-US" dirty="0">
                <a:solidFill>
                  <a:schemeClr val="tx1">
                    <a:lumMod val="75000"/>
                    <a:lumOff val="25000"/>
                  </a:schemeClr>
                </a:solidFill>
              </a:rPr>
              <a:t>classifies 51 use cases with </a:t>
            </a:r>
            <a:r>
              <a:rPr lang="en-US" dirty="0" smtClean="0">
                <a:solidFill>
                  <a:schemeClr val="tx1">
                    <a:lumMod val="75000"/>
                    <a:lumOff val="25000"/>
                  </a:schemeClr>
                </a:solidFill>
              </a:rPr>
              <a:t>ogre facets</a:t>
            </a:r>
            <a:endParaRPr lang="en-US" dirty="0">
              <a:solidFill>
                <a:schemeClr val="tx1">
                  <a:lumMod val="75000"/>
                  <a:lumOff val="25000"/>
                </a:schemeClr>
              </a:solidFill>
            </a:endParaRPr>
          </a:p>
          <a:p>
            <a:endParaRPr lang="en-US" dirty="0">
              <a:solidFill>
                <a:schemeClr val="tx1">
                  <a:lumMod val="75000"/>
                  <a:lumOff val="25000"/>
                </a:schemeClr>
              </a:solidFill>
            </a:endParaRPr>
          </a:p>
        </p:txBody>
      </p:sp>
    </p:spTree>
    <p:extLst>
      <p:ext uri="{BB962C8B-B14F-4D97-AF65-F5344CB8AC3E}">
        <p14:creationId xmlns:p14="http://schemas.microsoft.com/office/powerpoint/2010/main" val="31107989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6038"/>
            <a:ext cx="6041204" cy="827332"/>
          </a:xfrm>
        </p:spPr>
        <p:txBody>
          <a:bodyPr/>
          <a:lstStyle/>
          <a:p>
            <a:r>
              <a:rPr lang="en-US" b="1" dirty="0" smtClean="0"/>
              <a:t>HPC Benchmark Classics</a:t>
            </a:r>
            <a:endParaRPr lang="en-US" b="1" dirty="0"/>
          </a:p>
        </p:txBody>
      </p:sp>
      <p:sp>
        <p:nvSpPr>
          <p:cNvPr id="3" name="Content Placeholder 2"/>
          <p:cNvSpPr>
            <a:spLocks noGrp="1"/>
          </p:cNvSpPr>
          <p:nvPr>
            <p:ph idx="1"/>
          </p:nvPr>
        </p:nvSpPr>
        <p:spPr>
          <a:xfrm>
            <a:off x="0" y="873370"/>
            <a:ext cx="9061938" cy="4525963"/>
          </a:xfrm>
        </p:spPr>
        <p:txBody>
          <a:bodyPr>
            <a:noAutofit/>
          </a:bodyPr>
          <a:lstStyle/>
          <a:p>
            <a:r>
              <a:rPr lang="en-US" sz="2800" b="1" dirty="0" err="1" smtClean="0"/>
              <a:t>Linpack</a:t>
            </a:r>
            <a:r>
              <a:rPr lang="en-US" sz="2800" b="1" dirty="0" smtClean="0"/>
              <a:t> </a:t>
            </a:r>
            <a:r>
              <a:rPr lang="en-US" sz="2800" dirty="0" smtClean="0"/>
              <a:t>or HPL: Parallel LU factorization </a:t>
            </a:r>
            <a:br>
              <a:rPr lang="en-US" sz="2800" dirty="0" smtClean="0"/>
            </a:br>
            <a:r>
              <a:rPr lang="en-US" sz="2800" dirty="0" smtClean="0"/>
              <a:t>for solution of linear equations</a:t>
            </a:r>
          </a:p>
          <a:p>
            <a:r>
              <a:rPr lang="en-US" sz="2800" b="1" dirty="0" smtClean="0"/>
              <a:t>NPB</a:t>
            </a:r>
            <a:r>
              <a:rPr lang="en-US" sz="2800" dirty="0" smtClean="0"/>
              <a:t> version 1: Mainly classic HPC solver kernels</a:t>
            </a:r>
          </a:p>
          <a:p>
            <a:pPr lvl="1"/>
            <a:r>
              <a:rPr lang="en-US" dirty="0" smtClean="0"/>
              <a:t>MG: </a:t>
            </a:r>
            <a:r>
              <a:rPr lang="en-US" dirty="0" err="1" smtClean="0"/>
              <a:t>Multigrid</a:t>
            </a:r>
            <a:endParaRPr lang="en-US" dirty="0" smtClean="0"/>
          </a:p>
          <a:p>
            <a:pPr lvl="1"/>
            <a:r>
              <a:rPr lang="en-US" dirty="0" smtClean="0"/>
              <a:t>CG: Conjugate Gradient</a:t>
            </a:r>
          </a:p>
          <a:p>
            <a:pPr lvl="1"/>
            <a:r>
              <a:rPr lang="en-US" dirty="0" smtClean="0"/>
              <a:t>FT: Fast Fourier Transform</a:t>
            </a:r>
          </a:p>
          <a:p>
            <a:pPr lvl="1"/>
            <a:r>
              <a:rPr lang="en-US" dirty="0" smtClean="0"/>
              <a:t>IS: Integer sort</a:t>
            </a:r>
          </a:p>
          <a:p>
            <a:pPr lvl="1"/>
            <a:r>
              <a:rPr lang="en-US" dirty="0" smtClean="0"/>
              <a:t>EP: Embarrassingly Parallel</a:t>
            </a:r>
          </a:p>
          <a:p>
            <a:pPr lvl="1"/>
            <a:r>
              <a:rPr lang="en-US" dirty="0" smtClean="0"/>
              <a:t>BT: Block </a:t>
            </a:r>
            <a:r>
              <a:rPr lang="en-US" dirty="0" err="1" smtClean="0"/>
              <a:t>Tridiagonal</a:t>
            </a:r>
            <a:endParaRPr lang="en-US" dirty="0" smtClean="0"/>
          </a:p>
          <a:p>
            <a:pPr lvl="1"/>
            <a:r>
              <a:rPr lang="en-US" dirty="0" smtClean="0"/>
              <a:t>SP: Scalar </a:t>
            </a:r>
            <a:r>
              <a:rPr lang="en-US" dirty="0" err="1" smtClean="0"/>
              <a:t>Pentadiagonal</a:t>
            </a:r>
            <a:endParaRPr lang="en-US" dirty="0" smtClean="0"/>
          </a:p>
          <a:p>
            <a:pPr lvl="1"/>
            <a:r>
              <a:rPr lang="en-US" dirty="0" smtClean="0"/>
              <a:t> LU: Lower-Upper symmetric Gauss Seidel</a:t>
            </a:r>
          </a:p>
          <a:p>
            <a:pPr marL="457200" lvl="1" indent="0">
              <a:buNone/>
            </a:pPr>
            <a:endParaRPr lang="en-US" dirty="0"/>
          </a:p>
        </p:txBody>
      </p:sp>
    </p:spTree>
    <p:extLst>
      <p:ext uri="{BB962C8B-B14F-4D97-AF65-F5344CB8AC3E}">
        <p14:creationId xmlns:p14="http://schemas.microsoft.com/office/powerpoint/2010/main" val="29951791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3" y="0"/>
            <a:ext cx="6074003" cy="867508"/>
          </a:xfrm>
        </p:spPr>
        <p:txBody>
          <a:bodyPr/>
          <a:lstStyle/>
          <a:p>
            <a:r>
              <a:rPr lang="en-US" b="1" dirty="0" smtClean="0"/>
              <a:t>13 Berkeley Dwarfs</a:t>
            </a:r>
            <a:endParaRPr lang="en-US" b="1" dirty="0"/>
          </a:p>
        </p:txBody>
      </p:sp>
      <p:sp>
        <p:nvSpPr>
          <p:cNvPr id="3" name="Content Placeholder 2"/>
          <p:cNvSpPr>
            <a:spLocks noGrp="1"/>
          </p:cNvSpPr>
          <p:nvPr>
            <p:ph idx="1"/>
          </p:nvPr>
        </p:nvSpPr>
        <p:spPr>
          <a:xfrm>
            <a:off x="0" y="685800"/>
            <a:ext cx="9144000" cy="6172200"/>
          </a:xfrm>
        </p:spPr>
        <p:txBody>
          <a:bodyPr>
            <a:normAutofit fontScale="85000" lnSpcReduction="20000"/>
          </a:bodyPr>
          <a:lstStyle/>
          <a:p>
            <a:pPr marL="514350" indent="-514350">
              <a:buFont typeface="+mj-lt"/>
              <a:buAutoNum type="arabicParenR"/>
            </a:pPr>
            <a:r>
              <a:rPr lang="en-US" dirty="0" smtClean="0">
                <a:solidFill>
                  <a:srgbClr val="0070C0"/>
                </a:solidFill>
              </a:rPr>
              <a:t>Dense </a:t>
            </a:r>
            <a:r>
              <a:rPr lang="en-US" dirty="0">
                <a:solidFill>
                  <a:srgbClr val="0070C0"/>
                </a:solidFill>
              </a:rPr>
              <a:t>Linear </a:t>
            </a:r>
            <a:r>
              <a:rPr lang="en-US" dirty="0" smtClean="0">
                <a:solidFill>
                  <a:srgbClr val="0070C0"/>
                </a:solidFill>
              </a:rPr>
              <a:t>Algebra </a:t>
            </a:r>
            <a:endParaRPr lang="en-US" dirty="0">
              <a:solidFill>
                <a:srgbClr val="0070C0"/>
              </a:solidFill>
            </a:endParaRPr>
          </a:p>
          <a:p>
            <a:pPr marL="514350" indent="-514350">
              <a:buFont typeface="+mj-lt"/>
              <a:buAutoNum type="arabicParenR"/>
            </a:pPr>
            <a:r>
              <a:rPr lang="en-US" dirty="0">
                <a:solidFill>
                  <a:srgbClr val="0070C0"/>
                </a:solidFill>
              </a:rPr>
              <a:t>Sparse Linear Algebra</a:t>
            </a:r>
          </a:p>
          <a:p>
            <a:pPr marL="514350" indent="-514350">
              <a:buFont typeface="+mj-lt"/>
              <a:buAutoNum type="arabicParenR"/>
            </a:pPr>
            <a:r>
              <a:rPr lang="en-US" dirty="0">
                <a:solidFill>
                  <a:srgbClr val="0070C0"/>
                </a:solidFill>
              </a:rPr>
              <a:t>Spectral Methods</a:t>
            </a:r>
          </a:p>
          <a:p>
            <a:pPr marL="514350" indent="-514350">
              <a:buFont typeface="+mj-lt"/>
              <a:buAutoNum type="arabicParenR"/>
            </a:pPr>
            <a:r>
              <a:rPr lang="en-US" dirty="0">
                <a:solidFill>
                  <a:srgbClr val="0070C0"/>
                </a:solidFill>
              </a:rPr>
              <a:t>N-Body Methods</a:t>
            </a:r>
          </a:p>
          <a:p>
            <a:pPr marL="514350" indent="-514350">
              <a:buFont typeface="+mj-lt"/>
              <a:buAutoNum type="arabicParenR"/>
            </a:pPr>
            <a:r>
              <a:rPr lang="en-US" dirty="0">
                <a:solidFill>
                  <a:srgbClr val="0070C0"/>
                </a:solidFill>
              </a:rPr>
              <a:t>Structured Grids</a:t>
            </a:r>
          </a:p>
          <a:p>
            <a:pPr marL="514350" indent="-514350">
              <a:buFont typeface="+mj-lt"/>
              <a:buAutoNum type="arabicParenR"/>
            </a:pPr>
            <a:r>
              <a:rPr lang="en-US" dirty="0">
                <a:solidFill>
                  <a:srgbClr val="0070C0"/>
                </a:solidFill>
              </a:rPr>
              <a:t>Unstructured Grids</a:t>
            </a:r>
          </a:p>
          <a:p>
            <a:pPr marL="514350" indent="-514350">
              <a:buFont typeface="+mj-lt"/>
              <a:buAutoNum type="arabicParenR"/>
            </a:pPr>
            <a:r>
              <a:rPr lang="en-US" dirty="0"/>
              <a:t>MapReduce</a:t>
            </a:r>
          </a:p>
          <a:p>
            <a:pPr marL="514350" indent="-514350">
              <a:buFont typeface="+mj-lt"/>
              <a:buAutoNum type="arabicParenR"/>
            </a:pPr>
            <a:r>
              <a:rPr lang="en-US" dirty="0"/>
              <a:t>Combinational Logic</a:t>
            </a:r>
          </a:p>
          <a:p>
            <a:pPr marL="514350" indent="-514350">
              <a:buFont typeface="+mj-lt"/>
              <a:buAutoNum type="arabicParenR"/>
            </a:pPr>
            <a:r>
              <a:rPr lang="en-US" dirty="0"/>
              <a:t>Graph Traversal</a:t>
            </a:r>
          </a:p>
          <a:p>
            <a:pPr marL="514350" indent="-514350">
              <a:buFont typeface="+mj-lt"/>
              <a:buAutoNum type="arabicParenR"/>
            </a:pPr>
            <a:r>
              <a:rPr lang="en-US" dirty="0"/>
              <a:t>Dynamic Programming</a:t>
            </a:r>
          </a:p>
          <a:p>
            <a:pPr marL="514350" indent="-514350">
              <a:buFont typeface="+mj-lt"/>
              <a:buAutoNum type="arabicParenR"/>
            </a:pPr>
            <a:r>
              <a:rPr lang="en-US" dirty="0"/>
              <a:t>Backtrack and </a:t>
            </a:r>
            <a:r>
              <a:rPr lang="en-US" dirty="0" smtClean="0"/>
              <a:t/>
            </a:r>
            <a:br>
              <a:rPr lang="en-US" dirty="0" smtClean="0"/>
            </a:br>
            <a:r>
              <a:rPr lang="en-US" dirty="0" smtClean="0"/>
              <a:t>Branch-and-Bound</a:t>
            </a:r>
            <a:endParaRPr lang="en-US" dirty="0"/>
          </a:p>
          <a:p>
            <a:pPr marL="514350" indent="-514350">
              <a:buFont typeface="+mj-lt"/>
              <a:buAutoNum type="arabicParenR"/>
            </a:pPr>
            <a:r>
              <a:rPr lang="en-US" dirty="0"/>
              <a:t>Graphical Models</a:t>
            </a:r>
          </a:p>
          <a:p>
            <a:pPr marL="514350" indent="-514350">
              <a:buFont typeface="+mj-lt"/>
              <a:buAutoNum type="arabicParenR"/>
            </a:pPr>
            <a:r>
              <a:rPr lang="en-US" dirty="0"/>
              <a:t>Finite State Machines</a:t>
            </a:r>
          </a:p>
        </p:txBody>
      </p:sp>
      <p:sp>
        <p:nvSpPr>
          <p:cNvPr id="4" name="TextBox 3"/>
          <p:cNvSpPr txBox="1"/>
          <p:nvPr/>
        </p:nvSpPr>
        <p:spPr>
          <a:xfrm>
            <a:off x="4185138" y="2200251"/>
            <a:ext cx="4712677" cy="4154984"/>
          </a:xfrm>
          <a:prstGeom prst="rect">
            <a:avLst/>
          </a:prstGeom>
          <a:noFill/>
        </p:spPr>
        <p:txBody>
          <a:bodyPr wrap="square" rtlCol="0">
            <a:spAutoFit/>
          </a:bodyPr>
          <a:lstStyle/>
          <a:p>
            <a:r>
              <a:rPr lang="en-US" sz="2400" dirty="0" smtClean="0"/>
              <a:t>First 6 of these correspond to </a:t>
            </a:r>
            <a:r>
              <a:rPr lang="en-US" sz="2400" dirty="0" err="1" smtClean="0"/>
              <a:t>Colella’s</a:t>
            </a:r>
            <a:r>
              <a:rPr lang="en-US" sz="2400" dirty="0" smtClean="0"/>
              <a:t> original. </a:t>
            </a:r>
          </a:p>
          <a:p>
            <a:r>
              <a:rPr lang="en-US" sz="2400" dirty="0" smtClean="0"/>
              <a:t>Monte Carlo dropped.</a:t>
            </a:r>
            <a:endParaRPr lang="en-US" sz="2400" dirty="0"/>
          </a:p>
          <a:p>
            <a:r>
              <a:rPr lang="en-US" sz="2400" dirty="0" smtClean="0"/>
              <a:t>N-body methods are a subset of Particle in </a:t>
            </a:r>
            <a:r>
              <a:rPr lang="en-US" sz="2400" dirty="0" err="1" smtClean="0"/>
              <a:t>Colella</a:t>
            </a:r>
            <a:r>
              <a:rPr lang="en-US" sz="2400" dirty="0" smtClean="0"/>
              <a:t>.</a:t>
            </a:r>
            <a:br>
              <a:rPr lang="en-US" sz="2400" dirty="0" smtClean="0"/>
            </a:br>
            <a:endParaRPr lang="en-US" sz="2400" dirty="0" smtClean="0"/>
          </a:p>
          <a:p>
            <a:r>
              <a:rPr lang="en-US" sz="2400" dirty="0" smtClean="0"/>
              <a:t>Note a little inconsistent in that MapReduce is a programming model and spectral method is a numerical method.</a:t>
            </a:r>
          </a:p>
          <a:p>
            <a:r>
              <a:rPr lang="en-US" sz="2400" dirty="0" smtClean="0"/>
              <a:t>Need multiple facets!</a:t>
            </a:r>
            <a:endParaRPr lang="en-US" sz="2400" dirty="0"/>
          </a:p>
        </p:txBody>
      </p:sp>
    </p:spTree>
    <p:extLst>
      <p:ext uri="{BB962C8B-B14F-4D97-AF65-F5344CB8AC3E}">
        <p14:creationId xmlns:p14="http://schemas.microsoft.com/office/powerpoint/2010/main" val="21955804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b="1" dirty="0" smtClean="0"/>
              <a:t>Facets of the Ogres</a:t>
            </a:r>
            <a:br>
              <a:rPr lang="en-US" b="1" dirty="0" smtClean="0"/>
            </a:br>
            <a:r>
              <a:rPr lang="en-US" b="1" dirty="0" smtClean="0"/>
              <a:t>Meta or Macro </a:t>
            </a:r>
            <a:r>
              <a:rPr lang="en-US" b="1" dirty="0"/>
              <a:t>Aspects:</a:t>
            </a:r>
            <a:br>
              <a:rPr lang="en-US" b="1" dirty="0"/>
            </a:br>
            <a:r>
              <a:rPr lang="en-US" b="1" dirty="0"/>
              <a:t>Problem Architecture and Computational Features</a:t>
            </a:r>
            <a:endParaRPr lang="en-US" b="1" dirty="0"/>
          </a:p>
        </p:txBody>
      </p:sp>
    </p:spTree>
    <p:extLst>
      <p:ext uri="{BB962C8B-B14F-4D97-AF65-F5344CB8AC3E}">
        <p14:creationId xmlns:p14="http://schemas.microsoft.com/office/powerpoint/2010/main" val="5369664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564"/>
            <a:ext cx="6822040" cy="710101"/>
          </a:xfrm>
        </p:spPr>
        <p:txBody>
          <a:bodyPr>
            <a:noAutofit/>
          </a:bodyPr>
          <a:lstStyle/>
          <a:p>
            <a:r>
              <a:rPr lang="en-US" sz="3200" b="1" dirty="0" smtClean="0">
                <a:solidFill>
                  <a:srgbClr val="0070C0"/>
                </a:solidFill>
              </a:rPr>
              <a:t>Problem Architecture Facet </a:t>
            </a:r>
            <a:br>
              <a:rPr lang="en-US" sz="3200" b="1" dirty="0" smtClean="0">
                <a:solidFill>
                  <a:srgbClr val="0070C0"/>
                </a:solidFill>
              </a:rPr>
            </a:br>
            <a:r>
              <a:rPr lang="en-US" sz="3200" b="1" dirty="0" smtClean="0"/>
              <a:t>of Ogres (Meta or </a:t>
            </a:r>
            <a:r>
              <a:rPr lang="en-US" sz="3200" b="1" dirty="0" err="1" smtClean="0"/>
              <a:t>MacroPattern</a:t>
            </a:r>
            <a:r>
              <a:rPr lang="en-US" sz="3200" b="1" dirty="0"/>
              <a:t>)</a:t>
            </a:r>
          </a:p>
        </p:txBody>
      </p:sp>
      <p:sp>
        <p:nvSpPr>
          <p:cNvPr id="3" name="Content Placeholder 2"/>
          <p:cNvSpPr>
            <a:spLocks noGrp="1"/>
          </p:cNvSpPr>
          <p:nvPr>
            <p:ph idx="1"/>
          </p:nvPr>
        </p:nvSpPr>
        <p:spPr>
          <a:xfrm>
            <a:off x="0" y="929548"/>
            <a:ext cx="9144000" cy="6242539"/>
          </a:xfrm>
        </p:spPr>
        <p:txBody>
          <a:bodyPr>
            <a:noAutofit/>
          </a:bodyPr>
          <a:lstStyle/>
          <a:p>
            <a:pPr marL="571500" indent="-514350">
              <a:buFont typeface="+mj-lt"/>
              <a:buAutoNum type="romanLcPeriod"/>
            </a:pPr>
            <a:r>
              <a:rPr lang="en-US" sz="1900" b="1" dirty="0" smtClean="0"/>
              <a:t>Pleasingly </a:t>
            </a:r>
            <a:r>
              <a:rPr lang="en-US" sz="1900" b="1" dirty="0"/>
              <a:t>Parallel </a:t>
            </a:r>
            <a:r>
              <a:rPr lang="en-US" sz="1900" dirty="0"/>
              <a:t>– as in </a:t>
            </a:r>
            <a:r>
              <a:rPr lang="en-US" sz="1900" dirty="0" smtClean="0"/>
              <a:t>BLAST, Protein docking, some </a:t>
            </a:r>
            <a:br>
              <a:rPr lang="en-US" sz="1900" dirty="0" smtClean="0"/>
            </a:br>
            <a:r>
              <a:rPr lang="en-US" sz="1900" dirty="0" smtClean="0"/>
              <a:t>(bio-)imagery  including </a:t>
            </a:r>
            <a:r>
              <a:rPr lang="en-US" sz="1900" b="1" dirty="0" smtClean="0"/>
              <a:t>Local Analytics or Machine </a:t>
            </a:r>
            <a:r>
              <a:rPr lang="en-US" sz="1900" b="1" dirty="0"/>
              <a:t>Learning </a:t>
            </a:r>
            <a:r>
              <a:rPr lang="en-US" sz="1900" dirty="0"/>
              <a:t>– </a:t>
            </a:r>
            <a:r>
              <a:rPr lang="en-US" sz="1900" dirty="0" smtClean="0"/>
              <a:t/>
            </a:r>
            <a:br>
              <a:rPr lang="en-US" sz="1900" dirty="0" smtClean="0"/>
            </a:br>
            <a:r>
              <a:rPr lang="en-US" sz="1900" dirty="0" smtClean="0"/>
              <a:t>ML </a:t>
            </a:r>
            <a:r>
              <a:rPr lang="en-US" sz="1900" dirty="0"/>
              <a:t>or filtering pleasingly </a:t>
            </a:r>
            <a:r>
              <a:rPr lang="en-US" sz="1900" dirty="0" smtClean="0"/>
              <a:t>parallel, </a:t>
            </a:r>
            <a:r>
              <a:rPr lang="en-US" sz="1900" dirty="0"/>
              <a:t>as in bio-imagery, radar </a:t>
            </a:r>
            <a:r>
              <a:rPr lang="en-US" sz="1900" dirty="0" smtClean="0"/>
              <a:t>images </a:t>
            </a:r>
            <a:br>
              <a:rPr lang="en-US" sz="1900" dirty="0" smtClean="0"/>
            </a:br>
            <a:r>
              <a:rPr lang="en-US" sz="1900" dirty="0" smtClean="0"/>
              <a:t>(pleasingly parallel but sophisticated local analytics)</a:t>
            </a:r>
          </a:p>
          <a:p>
            <a:pPr marL="571500" indent="-514350">
              <a:buFont typeface="+mj-lt"/>
              <a:buAutoNum type="romanLcPeriod"/>
            </a:pPr>
            <a:r>
              <a:rPr lang="en-US" sz="1900" b="1" dirty="0" smtClean="0"/>
              <a:t>Classic MapReduce: </a:t>
            </a:r>
            <a:r>
              <a:rPr lang="en-US" sz="1900" dirty="0"/>
              <a:t>Search, Index and Query and Classification algorithms like collaborative filtering (G1 for </a:t>
            </a:r>
            <a:r>
              <a:rPr lang="en-US" sz="1900" dirty="0" err="1"/>
              <a:t>MRStat</a:t>
            </a:r>
            <a:r>
              <a:rPr lang="en-US" sz="1900" dirty="0"/>
              <a:t> in </a:t>
            </a:r>
            <a:r>
              <a:rPr lang="en-US" sz="1900" dirty="0" smtClean="0"/>
              <a:t>Features, </a:t>
            </a:r>
            <a:r>
              <a:rPr lang="en-US" sz="1900" dirty="0"/>
              <a:t>G7</a:t>
            </a:r>
            <a:r>
              <a:rPr lang="en-US" sz="1900" dirty="0" smtClean="0"/>
              <a:t>)</a:t>
            </a:r>
          </a:p>
          <a:p>
            <a:pPr marL="571500" indent="-514350">
              <a:buFont typeface="+mj-lt"/>
              <a:buAutoNum type="romanLcPeriod"/>
            </a:pPr>
            <a:r>
              <a:rPr lang="en-US" sz="1900" b="1" dirty="0" smtClean="0"/>
              <a:t>Global Analytics or Machine </a:t>
            </a:r>
            <a:r>
              <a:rPr lang="en-US" sz="1900" b="1" dirty="0"/>
              <a:t>Learning </a:t>
            </a:r>
            <a:r>
              <a:rPr lang="en-US" sz="1900" dirty="0" smtClean="0"/>
              <a:t>requiring iterative programming models (G5,G6). Often from</a:t>
            </a:r>
          </a:p>
          <a:p>
            <a:pPr lvl="1"/>
            <a:r>
              <a:rPr lang="en-US" sz="1900" b="1" dirty="0"/>
              <a:t>Maximum Likelihood</a:t>
            </a:r>
            <a:r>
              <a:rPr lang="en-US" sz="1900" dirty="0"/>
              <a:t> or </a:t>
            </a:r>
            <a:r>
              <a:rPr lang="en-US" sz="1900" b="1" dirty="0">
                <a:sym typeface="Symbol" panose="05050102010706020507" pitchFamily="18" charset="2"/>
              </a:rPr>
              <a:t></a:t>
            </a:r>
            <a:r>
              <a:rPr lang="en-US" sz="1900" b="1" baseline="30000" dirty="0">
                <a:sym typeface="Symbol" panose="05050102010706020507" pitchFamily="18" charset="2"/>
              </a:rPr>
              <a:t>2</a:t>
            </a:r>
            <a:r>
              <a:rPr lang="en-US" sz="1900" b="1" dirty="0">
                <a:sym typeface="Symbol" panose="05050102010706020507" pitchFamily="18" charset="2"/>
              </a:rPr>
              <a:t> </a:t>
            </a:r>
            <a:r>
              <a:rPr lang="en-US" sz="1900" dirty="0">
                <a:sym typeface="Symbol" panose="05050102010706020507" pitchFamily="18" charset="2"/>
              </a:rPr>
              <a:t>minimizations</a:t>
            </a:r>
          </a:p>
          <a:p>
            <a:pPr lvl="1"/>
            <a:r>
              <a:rPr lang="en-US" sz="1900" b="1" dirty="0"/>
              <a:t>Expectation Maximization </a:t>
            </a:r>
            <a:r>
              <a:rPr lang="en-US" sz="1900" dirty="0"/>
              <a:t>(often Steepest descent) </a:t>
            </a:r>
            <a:endParaRPr lang="en-US" sz="1900" dirty="0" smtClean="0"/>
          </a:p>
          <a:p>
            <a:pPr marL="571500" indent="-514350">
              <a:buFont typeface="+mj-lt"/>
              <a:buAutoNum type="romanLcPeriod"/>
            </a:pPr>
            <a:r>
              <a:rPr lang="en-US" sz="1900" b="1" dirty="0" smtClean="0"/>
              <a:t>Problem set up as a graph </a:t>
            </a:r>
            <a:r>
              <a:rPr lang="en-US" sz="1900" dirty="0" smtClean="0"/>
              <a:t>(G3) as opposed to vector, grid</a:t>
            </a:r>
          </a:p>
          <a:p>
            <a:pPr marL="571500" indent="-514350">
              <a:buFont typeface="+mj-lt"/>
              <a:buAutoNum type="romanLcPeriod"/>
            </a:pPr>
            <a:r>
              <a:rPr lang="en-US" sz="1900" b="1" dirty="0" smtClean="0"/>
              <a:t>SPMD: </a:t>
            </a:r>
            <a:r>
              <a:rPr lang="en-US" sz="1900" dirty="0" smtClean="0"/>
              <a:t>Single Program Multiple Data</a:t>
            </a:r>
          </a:p>
          <a:p>
            <a:pPr marL="571500" indent="-514350">
              <a:buFont typeface="+mj-lt"/>
              <a:buAutoNum type="romanLcPeriod"/>
            </a:pPr>
            <a:r>
              <a:rPr lang="en-US" sz="1900" b="1" dirty="0" smtClean="0"/>
              <a:t>BSP or Bulk Synchronous Processing: </a:t>
            </a:r>
            <a:r>
              <a:rPr lang="en-US" sz="1900" dirty="0" smtClean="0"/>
              <a:t>well-defined compute-communication phases</a:t>
            </a:r>
          </a:p>
          <a:p>
            <a:pPr marL="571500" indent="-514350">
              <a:buFont typeface="+mj-lt"/>
              <a:buAutoNum type="romanLcPeriod"/>
            </a:pPr>
            <a:r>
              <a:rPr lang="en-US" sz="1900" b="1" dirty="0" smtClean="0"/>
              <a:t>Fusion</a:t>
            </a:r>
            <a:r>
              <a:rPr lang="en-US" sz="1900" b="1" dirty="0"/>
              <a:t>: </a:t>
            </a:r>
            <a:r>
              <a:rPr lang="en-US" sz="1900" dirty="0"/>
              <a:t>Knowledge discovery often involves fusion of multiple </a:t>
            </a:r>
            <a:r>
              <a:rPr lang="en-US" sz="1900" dirty="0" smtClean="0"/>
              <a:t>methods</a:t>
            </a:r>
            <a:r>
              <a:rPr lang="en-US" sz="1900" dirty="0"/>
              <a:t>. </a:t>
            </a:r>
            <a:endParaRPr lang="en-US" sz="1900" dirty="0" smtClean="0"/>
          </a:p>
          <a:p>
            <a:pPr marL="571500" indent="-514350">
              <a:buFont typeface="+mj-lt"/>
              <a:buAutoNum type="romanLcPeriod"/>
            </a:pPr>
            <a:r>
              <a:rPr lang="en-US" sz="1900" b="1" dirty="0" smtClean="0"/>
              <a:t>Workflow: </a:t>
            </a:r>
            <a:r>
              <a:rPr lang="en-US" sz="1900" dirty="0"/>
              <a:t>All applications often involve orchestration (workflow) of multiple </a:t>
            </a:r>
            <a:r>
              <a:rPr lang="en-US" sz="1900" dirty="0" smtClean="0"/>
              <a:t>components</a:t>
            </a:r>
          </a:p>
          <a:p>
            <a:pPr marL="571500" indent="-514350">
              <a:buFont typeface="+mj-lt"/>
              <a:buAutoNum type="romanLcPeriod"/>
            </a:pPr>
            <a:r>
              <a:rPr lang="en-US" sz="1900" b="1" dirty="0"/>
              <a:t>Use </a:t>
            </a:r>
            <a:r>
              <a:rPr lang="en-US" sz="1900" b="1" dirty="0" smtClean="0"/>
              <a:t>Agents: </a:t>
            </a:r>
            <a:r>
              <a:rPr lang="en-US" sz="1900" dirty="0" smtClean="0"/>
              <a:t>as </a:t>
            </a:r>
            <a:r>
              <a:rPr lang="en-US" sz="1900" dirty="0"/>
              <a:t>in epidemiology (swarm approaches</a:t>
            </a:r>
            <a:r>
              <a:rPr lang="en-US" sz="1900" dirty="0" smtClean="0"/>
              <a:t>)</a:t>
            </a:r>
          </a:p>
          <a:p>
            <a:pPr marL="0" indent="0">
              <a:buNone/>
            </a:pPr>
            <a:r>
              <a:rPr lang="en-US" sz="1900" b="1" dirty="0" smtClean="0"/>
              <a:t>Note </a:t>
            </a:r>
            <a:r>
              <a:rPr lang="en-US" sz="1900" b="1" dirty="0"/>
              <a:t>problem and machine architectures are related</a:t>
            </a:r>
          </a:p>
          <a:p>
            <a:pPr marL="57150" indent="0">
              <a:buNone/>
            </a:pPr>
            <a:endParaRPr lang="en-US" sz="1900" dirty="0"/>
          </a:p>
        </p:txBody>
      </p:sp>
    </p:spTree>
    <p:extLst>
      <p:ext uri="{BB962C8B-B14F-4D97-AF65-F5344CB8AC3E}">
        <p14:creationId xmlns:p14="http://schemas.microsoft.com/office/powerpoint/2010/main" val="29318982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7635"/>
            <a:ext cx="6246688" cy="590529"/>
          </a:xfrm>
        </p:spPr>
        <p:txBody>
          <a:bodyPr>
            <a:noAutofit/>
          </a:bodyPr>
          <a:lstStyle/>
          <a:p>
            <a:r>
              <a:rPr lang="en-US" sz="3600" b="1" dirty="0" smtClean="0">
                <a:solidFill>
                  <a:srgbClr val="0070C0"/>
                </a:solidFill>
              </a:rPr>
              <a:t>One Facet </a:t>
            </a:r>
            <a:r>
              <a:rPr lang="en-US" sz="3600" b="1" dirty="0" smtClean="0"/>
              <a:t>of Ogres has </a:t>
            </a:r>
            <a:br>
              <a:rPr lang="en-US" sz="3600" b="1" dirty="0" smtClean="0"/>
            </a:br>
            <a:r>
              <a:rPr lang="en-US" sz="3600" b="1" dirty="0" smtClean="0">
                <a:solidFill>
                  <a:srgbClr val="0070C0"/>
                </a:solidFill>
              </a:rPr>
              <a:t>Computational Features</a:t>
            </a:r>
            <a:endParaRPr lang="en-US" sz="3600" b="1" dirty="0">
              <a:solidFill>
                <a:srgbClr val="0070C0"/>
              </a:solidFill>
            </a:endParaRPr>
          </a:p>
        </p:txBody>
      </p:sp>
      <p:sp>
        <p:nvSpPr>
          <p:cNvPr id="3" name="Content Placeholder 2"/>
          <p:cNvSpPr>
            <a:spLocks noGrp="1"/>
          </p:cNvSpPr>
          <p:nvPr>
            <p:ph idx="1"/>
          </p:nvPr>
        </p:nvSpPr>
        <p:spPr>
          <a:xfrm>
            <a:off x="0" y="1032681"/>
            <a:ext cx="9144000" cy="5825319"/>
          </a:xfrm>
        </p:spPr>
        <p:txBody>
          <a:bodyPr>
            <a:noAutofit/>
          </a:bodyPr>
          <a:lstStyle/>
          <a:p>
            <a:pPr marL="514350" indent="-514350">
              <a:buFont typeface="+mj-lt"/>
              <a:buAutoNum type="alphaLcParenR"/>
            </a:pPr>
            <a:r>
              <a:rPr lang="en-US" sz="2400" dirty="0" smtClean="0"/>
              <a:t>Flops </a:t>
            </a:r>
            <a:r>
              <a:rPr lang="en-US" sz="2400" dirty="0"/>
              <a:t>per </a:t>
            </a:r>
            <a:r>
              <a:rPr lang="en-US" sz="2400" dirty="0" smtClean="0"/>
              <a:t>byte; </a:t>
            </a:r>
          </a:p>
          <a:p>
            <a:pPr marL="514350" indent="-514350">
              <a:buFont typeface="+mj-lt"/>
              <a:buAutoNum type="alphaLcParenR"/>
            </a:pPr>
            <a:r>
              <a:rPr lang="en-US" sz="2400" dirty="0" smtClean="0"/>
              <a:t>Communication </a:t>
            </a:r>
            <a:r>
              <a:rPr lang="en-US" sz="2400" dirty="0"/>
              <a:t>Interconnect </a:t>
            </a:r>
            <a:r>
              <a:rPr lang="en-US" sz="2400" dirty="0" smtClean="0"/>
              <a:t>requirements; </a:t>
            </a:r>
          </a:p>
          <a:p>
            <a:pPr marL="514350" indent="-514350">
              <a:buFont typeface="+mj-lt"/>
              <a:buAutoNum type="alphaLcParenR"/>
            </a:pPr>
            <a:r>
              <a:rPr lang="en-US" sz="2400" dirty="0" smtClean="0"/>
              <a:t>Is application (graph) </a:t>
            </a:r>
            <a:r>
              <a:rPr lang="en-US" sz="2400" b="1" dirty="0" smtClean="0"/>
              <a:t>constant </a:t>
            </a:r>
            <a:r>
              <a:rPr lang="en-US" sz="2400" dirty="0" smtClean="0"/>
              <a:t>or </a:t>
            </a:r>
            <a:r>
              <a:rPr lang="en-US" sz="2400" b="1" dirty="0" smtClean="0"/>
              <a:t>dynamic?</a:t>
            </a:r>
          </a:p>
          <a:p>
            <a:pPr marL="514350" indent="-514350">
              <a:buFont typeface="+mj-lt"/>
              <a:buAutoNum type="alphaLcParenR"/>
            </a:pPr>
            <a:r>
              <a:rPr lang="en-US" sz="2400" dirty="0" smtClean="0"/>
              <a:t>Most applications consist of a set of interconnected entities; is this </a:t>
            </a:r>
            <a:r>
              <a:rPr lang="en-US" sz="2400" b="1" dirty="0" smtClean="0"/>
              <a:t>regular </a:t>
            </a:r>
            <a:r>
              <a:rPr lang="en-US" sz="2400" dirty="0" smtClean="0"/>
              <a:t>as a set of pixels or is it a complicated </a:t>
            </a:r>
            <a:r>
              <a:rPr lang="en-US" sz="2400" b="1" dirty="0" smtClean="0"/>
              <a:t>irregular graph?</a:t>
            </a:r>
          </a:p>
          <a:p>
            <a:pPr marL="514350" indent="-514350">
              <a:buFont typeface="+mj-lt"/>
              <a:buAutoNum type="alphaLcParenR"/>
            </a:pPr>
            <a:r>
              <a:rPr lang="en-US" sz="2400" dirty="0" smtClean="0"/>
              <a:t>Is communication </a:t>
            </a:r>
            <a:r>
              <a:rPr lang="en-US" sz="2400" b="1" dirty="0" smtClean="0"/>
              <a:t>BSP</a:t>
            </a:r>
            <a:r>
              <a:rPr lang="en-US" sz="2400" dirty="0" smtClean="0"/>
              <a:t>, </a:t>
            </a:r>
            <a:r>
              <a:rPr lang="en-US" sz="2400" b="1" dirty="0" smtClean="0"/>
              <a:t>Asynchronous, Pub-Sub, Collective, Point to Point? </a:t>
            </a:r>
          </a:p>
          <a:p>
            <a:pPr marL="514350" indent="-514350">
              <a:buFont typeface="+mj-lt"/>
              <a:buAutoNum type="alphaLcParenR"/>
            </a:pPr>
            <a:r>
              <a:rPr lang="en-US" sz="2400" dirty="0" smtClean="0"/>
              <a:t>Are algorithms </a:t>
            </a:r>
            <a:r>
              <a:rPr lang="en-US" sz="2400" b="1" dirty="0" smtClean="0"/>
              <a:t>Iterative </a:t>
            </a:r>
            <a:r>
              <a:rPr lang="en-US" sz="2400" dirty="0" smtClean="0"/>
              <a:t>or</a:t>
            </a:r>
            <a:r>
              <a:rPr lang="en-US" sz="2400" b="1" dirty="0" smtClean="0"/>
              <a:t> not?</a:t>
            </a:r>
          </a:p>
          <a:p>
            <a:pPr marL="514350" indent="-514350">
              <a:buFont typeface="+mj-lt"/>
              <a:buAutoNum type="alphaLcParenR"/>
            </a:pPr>
            <a:r>
              <a:rPr lang="en-US" sz="2400" dirty="0" smtClean="0"/>
              <a:t>Are algorithms governed by </a:t>
            </a:r>
            <a:r>
              <a:rPr lang="en-US" sz="2400" b="1" dirty="0" smtClean="0"/>
              <a:t>dataflow</a:t>
            </a:r>
          </a:p>
          <a:p>
            <a:pPr marL="514350" indent="-514350">
              <a:buFont typeface="+mj-lt"/>
              <a:buAutoNum type="alphaLcParenR"/>
            </a:pPr>
            <a:r>
              <a:rPr lang="en-US" sz="2400" b="1" dirty="0" smtClean="0"/>
              <a:t>Data Abstraction: </a:t>
            </a:r>
            <a:r>
              <a:rPr lang="en-US" sz="2400" dirty="0" smtClean="0"/>
              <a:t>key-value, pixel, graph, vector</a:t>
            </a:r>
          </a:p>
          <a:p>
            <a:pPr marL="914400" lvl="1" indent="-514350">
              <a:buFont typeface="Wingdings" panose="05000000000000000000" pitchFamily="2" charset="2"/>
              <a:buChar char="§"/>
            </a:pPr>
            <a:r>
              <a:rPr lang="en-US" sz="2000" dirty="0"/>
              <a:t>Are data points in </a:t>
            </a:r>
            <a:r>
              <a:rPr lang="en-US" sz="2000" b="1" dirty="0"/>
              <a:t>metric or non-metric spaces? </a:t>
            </a:r>
            <a:endParaRPr lang="en-US" sz="2000" b="1" dirty="0" smtClean="0"/>
          </a:p>
          <a:p>
            <a:pPr marL="914400" lvl="1" indent="-514350">
              <a:buFont typeface="Wingdings" panose="05000000000000000000" pitchFamily="2" charset="2"/>
              <a:buChar char="§"/>
            </a:pPr>
            <a:r>
              <a:rPr lang="en-US" sz="2000" dirty="0"/>
              <a:t>Is algorithm O(N</a:t>
            </a:r>
            <a:r>
              <a:rPr lang="en-US" sz="2000" baseline="30000" dirty="0"/>
              <a:t>2</a:t>
            </a:r>
            <a:r>
              <a:rPr lang="en-US" sz="2000" dirty="0"/>
              <a:t>) or O(N) (up to logs) for N points per iteration (G2)</a:t>
            </a:r>
            <a:endParaRPr lang="en-US" sz="2000" dirty="0" smtClean="0"/>
          </a:p>
          <a:p>
            <a:pPr marL="514350" indent="-514350">
              <a:buFont typeface="+mj-lt"/>
              <a:buAutoNum type="alphaLcParenR"/>
            </a:pPr>
            <a:r>
              <a:rPr lang="en-US" sz="2400" b="1" dirty="0" smtClean="0"/>
              <a:t>Core libraries needed: </a:t>
            </a:r>
            <a:r>
              <a:rPr lang="en-US" sz="2400" dirty="0" smtClean="0"/>
              <a:t>matrix-matrix/vector algebra, conjugate gradient, reduction, broadcast</a:t>
            </a:r>
            <a:endParaRPr lang="en-US" sz="2400" dirty="0"/>
          </a:p>
          <a:p>
            <a:endParaRPr lang="en-US" sz="2400" dirty="0"/>
          </a:p>
        </p:txBody>
      </p:sp>
    </p:spTree>
    <p:extLst>
      <p:ext uri="{BB962C8B-B14F-4D97-AF65-F5344CB8AC3E}">
        <p14:creationId xmlns:p14="http://schemas.microsoft.com/office/powerpoint/2010/main" val="1087515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6866765"/>
            <a:chOff x="0" y="0"/>
            <a:chExt cx="9144000" cy="6866765"/>
          </a:xfrm>
        </p:grpSpPr>
        <p:pic>
          <p:nvPicPr>
            <p:cNvPr id="7" name="Picture 6"/>
            <p:cNvPicPr>
              <a:picLocks noChangeAspect="1"/>
            </p:cNvPicPr>
            <p:nvPr/>
          </p:nvPicPr>
          <p:blipFill>
            <a:blip r:embed="rId3"/>
            <a:stretch>
              <a:fillRect/>
            </a:stretch>
          </p:blipFill>
          <p:spPr>
            <a:xfrm>
              <a:off x="0" y="0"/>
              <a:ext cx="9144000" cy="6858000"/>
            </a:xfrm>
            <a:prstGeom prst="rect">
              <a:avLst/>
            </a:prstGeom>
          </p:spPr>
        </p:pic>
        <p:sp>
          <p:nvSpPr>
            <p:cNvPr id="8" name="Rectangle 7"/>
            <p:cNvSpPr/>
            <p:nvPr/>
          </p:nvSpPr>
          <p:spPr>
            <a:xfrm>
              <a:off x="5061884" y="6497433"/>
              <a:ext cx="3783152" cy="369332"/>
            </a:xfrm>
            <a:prstGeom prst="rect">
              <a:avLst/>
            </a:prstGeom>
          </p:spPr>
          <p:txBody>
            <a:bodyPr wrap="none">
              <a:spAutoFit/>
            </a:bodyPr>
            <a:lstStyle/>
            <a:p>
              <a:r>
                <a:rPr lang="en-US" dirty="0"/>
                <a:t>http://www.kpcb.com/internet-trends</a:t>
              </a:r>
            </a:p>
          </p:txBody>
        </p:sp>
      </p:grpSp>
    </p:spTree>
    <p:extLst>
      <p:ext uri="{BB962C8B-B14F-4D97-AF65-F5344CB8AC3E}">
        <p14:creationId xmlns:p14="http://schemas.microsoft.com/office/powerpoint/2010/main" val="28395530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Facets of the Ogres</a:t>
            </a:r>
            <a:br>
              <a:rPr lang="en-US" b="1" dirty="0" smtClean="0"/>
            </a:br>
            <a:r>
              <a:rPr lang="en-US" b="1" dirty="0" smtClean="0"/>
              <a:t>Data Source </a:t>
            </a:r>
            <a:r>
              <a:rPr lang="en-US" b="1" smtClean="0"/>
              <a:t>and Style Aspects</a:t>
            </a:r>
            <a:endParaRPr lang="en-US" b="1" dirty="0"/>
          </a:p>
        </p:txBody>
      </p:sp>
    </p:spTree>
    <p:extLst>
      <p:ext uri="{BB962C8B-B14F-4D97-AF65-F5344CB8AC3E}">
        <p14:creationId xmlns:p14="http://schemas.microsoft.com/office/powerpoint/2010/main" val="32463237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64" y="267128"/>
            <a:ext cx="6976153" cy="710101"/>
          </a:xfrm>
        </p:spPr>
        <p:txBody>
          <a:bodyPr>
            <a:noAutofit/>
          </a:bodyPr>
          <a:lstStyle/>
          <a:p>
            <a:r>
              <a:rPr lang="en-US" sz="4000" b="1" dirty="0" smtClean="0">
                <a:solidFill>
                  <a:srgbClr val="0070C0"/>
                </a:solidFill>
              </a:rPr>
              <a:t>Data Source and Style </a:t>
            </a:r>
            <a:br>
              <a:rPr lang="en-US" sz="4000" b="1" dirty="0" smtClean="0">
                <a:solidFill>
                  <a:srgbClr val="0070C0"/>
                </a:solidFill>
              </a:rPr>
            </a:br>
            <a:r>
              <a:rPr lang="en-US" sz="4000" b="1" dirty="0" smtClean="0">
                <a:solidFill>
                  <a:srgbClr val="0070C0"/>
                </a:solidFill>
              </a:rPr>
              <a:t>Facet </a:t>
            </a:r>
            <a:r>
              <a:rPr lang="en-US" sz="4000" b="1" dirty="0" smtClean="0"/>
              <a:t>of Ogres I </a:t>
            </a:r>
            <a:endParaRPr lang="en-US" sz="4000" b="1" dirty="0"/>
          </a:p>
        </p:txBody>
      </p:sp>
      <p:sp>
        <p:nvSpPr>
          <p:cNvPr id="3" name="Content Placeholder 2"/>
          <p:cNvSpPr>
            <a:spLocks noGrp="1"/>
          </p:cNvSpPr>
          <p:nvPr>
            <p:ph idx="1"/>
          </p:nvPr>
        </p:nvSpPr>
        <p:spPr>
          <a:xfrm>
            <a:off x="0" y="1077798"/>
            <a:ext cx="9144000" cy="6242539"/>
          </a:xfrm>
        </p:spPr>
        <p:txBody>
          <a:bodyPr>
            <a:noAutofit/>
          </a:bodyPr>
          <a:lstStyle/>
          <a:p>
            <a:pPr>
              <a:spcBef>
                <a:spcPts val="200"/>
              </a:spcBef>
            </a:pPr>
            <a:r>
              <a:rPr lang="en-US" sz="2400" dirty="0" smtClean="0"/>
              <a:t>(</a:t>
            </a:r>
            <a:r>
              <a:rPr lang="en-US" sz="2400" dirty="0" err="1" smtClean="0"/>
              <a:t>i</a:t>
            </a:r>
            <a:r>
              <a:rPr lang="en-US" sz="2400" dirty="0"/>
              <a:t>) </a:t>
            </a:r>
            <a:r>
              <a:rPr lang="en-US" sz="2400" b="1" dirty="0"/>
              <a:t>SQL or NoSQL: </a:t>
            </a:r>
            <a:r>
              <a:rPr lang="en-US" sz="2400" dirty="0"/>
              <a:t>NoSQL includes Document, </a:t>
            </a:r>
            <a:r>
              <a:rPr lang="en-US" sz="2400" dirty="0" smtClean="0"/>
              <a:t/>
            </a:r>
            <a:br>
              <a:rPr lang="en-US" sz="2400" dirty="0" smtClean="0"/>
            </a:br>
            <a:r>
              <a:rPr lang="en-US" sz="2400" dirty="0" smtClean="0"/>
              <a:t>Column</a:t>
            </a:r>
            <a:r>
              <a:rPr lang="en-US" sz="2400" dirty="0"/>
              <a:t>, Key-value, Graph, Triple </a:t>
            </a:r>
            <a:r>
              <a:rPr lang="en-US" sz="2400" dirty="0" smtClean="0"/>
              <a:t>store</a:t>
            </a:r>
          </a:p>
          <a:p>
            <a:pPr>
              <a:spcBef>
                <a:spcPts val="200"/>
              </a:spcBef>
            </a:pPr>
            <a:r>
              <a:rPr lang="en-US" sz="2400" dirty="0" smtClean="0"/>
              <a:t>(ii) Other </a:t>
            </a:r>
            <a:r>
              <a:rPr lang="en-US" sz="2400" b="1" dirty="0" smtClean="0"/>
              <a:t>Enterprise data systems: </a:t>
            </a:r>
            <a:r>
              <a:rPr lang="en-US" sz="2400" dirty="0" smtClean="0"/>
              <a:t>10 examples from </a:t>
            </a:r>
            <a:r>
              <a:rPr lang="en-US" sz="2400" dirty="0"/>
              <a:t>NIST integrate </a:t>
            </a:r>
            <a:r>
              <a:rPr lang="en-US" sz="2400" dirty="0" smtClean="0"/>
              <a:t>SQL/NoSQL</a:t>
            </a:r>
          </a:p>
          <a:p>
            <a:pPr>
              <a:spcBef>
                <a:spcPts val="200"/>
              </a:spcBef>
            </a:pPr>
            <a:r>
              <a:rPr lang="en-US" sz="2400" dirty="0" smtClean="0"/>
              <a:t>(iii) </a:t>
            </a:r>
            <a:r>
              <a:rPr lang="en-US" sz="2400" b="1" dirty="0" smtClean="0"/>
              <a:t>Set </a:t>
            </a:r>
            <a:r>
              <a:rPr lang="en-US" sz="2400" b="1" dirty="0"/>
              <a:t>of </a:t>
            </a:r>
            <a:r>
              <a:rPr lang="en-US" sz="2400" b="1" dirty="0" smtClean="0"/>
              <a:t>Files: </a:t>
            </a:r>
            <a:r>
              <a:rPr lang="en-US" sz="2400" dirty="0" smtClean="0"/>
              <a:t>as </a:t>
            </a:r>
            <a:r>
              <a:rPr lang="en-US" sz="2400" dirty="0"/>
              <a:t>managed in </a:t>
            </a:r>
            <a:r>
              <a:rPr lang="en-US" sz="2400" dirty="0" err="1"/>
              <a:t>iRODS</a:t>
            </a:r>
            <a:r>
              <a:rPr lang="en-US" sz="2400" dirty="0"/>
              <a:t> and extremely common in scientific </a:t>
            </a:r>
            <a:r>
              <a:rPr lang="en-US" sz="2400" dirty="0" smtClean="0"/>
              <a:t>research</a:t>
            </a:r>
          </a:p>
          <a:p>
            <a:pPr>
              <a:spcBef>
                <a:spcPts val="200"/>
              </a:spcBef>
            </a:pPr>
            <a:r>
              <a:rPr lang="en-US" sz="2400" dirty="0" smtClean="0"/>
              <a:t>(iv) </a:t>
            </a:r>
            <a:r>
              <a:rPr lang="en-US" sz="2400" b="1" dirty="0"/>
              <a:t>File, Object, Blob and Data-parallel </a:t>
            </a:r>
            <a:r>
              <a:rPr lang="en-US" sz="2400" dirty="0"/>
              <a:t>(HDFS) raw storage: Separated from computing or </a:t>
            </a:r>
            <a:r>
              <a:rPr lang="en-US" sz="2400" dirty="0" err="1"/>
              <a:t>colocated</a:t>
            </a:r>
            <a:r>
              <a:rPr lang="en-US" sz="2400"/>
              <a:t>?</a:t>
            </a:r>
          </a:p>
          <a:p>
            <a:pPr>
              <a:spcBef>
                <a:spcPts val="200"/>
              </a:spcBef>
            </a:pPr>
            <a:r>
              <a:rPr lang="en-US" sz="2400" smtClean="0"/>
              <a:t>(</a:t>
            </a:r>
            <a:r>
              <a:rPr lang="en-US" sz="2400" dirty="0" smtClean="0"/>
              <a:t>v</a:t>
            </a:r>
            <a:r>
              <a:rPr lang="en-US" sz="2400" dirty="0"/>
              <a:t>) </a:t>
            </a:r>
            <a:r>
              <a:rPr lang="en-US" sz="2400" b="1" dirty="0"/>
              <a:t>Internet of </a:t>
            </a:r>
            <a:r>
              <a:rPr lang="en-US" sz="2400" b="1" dirty="0" smtClean="0"/>
              <a:t>Things: </a:t>
            </a:r>
            <a:r>
              <a:rPr lang="en-US" sz="2400" dirty="0" smtClean="0"/>
              <a:t>24 to 50 Billion devices on Internet by 2020</a:t>
            </a:r>
          </a:p>
          <a:p>
            <a:pPr>
              <a:spcBef>
                <a:spcPts val="200"/>
              </a:spcBef>
            </a:pPr>
            <a:r>
              <a:rPr lang="en-US" sz="2400" dirty="0" smtClean="0"/>
              <a:t>(vi) </a:t>
            </a:r>
            <a:r>
              <a:rPr lang="en-US" sz="2400" b="1" dirty="0" smtClean="0"/>
              <a:t>Streaming</a:t>
            </a:r>
            <a:r>
              <a:rPr lang="en-US" sz="2400" b="1" dirty="0"/>
              <a:t>: </a:t>
            </a:r>
            <a:r>
              <a:rPr lang="en-US" sz="2400" dirty="0"/>
              <a:t>Incremental update of datasets with new algorithms to achieve real-time response (G7)</a:t>
            </a:r>
          </a:p>
          <a:p>
            <a:pPr>
              <a:spcBef>
                <a:spcPts val="200"/>
              </a:spcBef>
            </a:pPr>
            <a:r>
              <a:rPr lang="en-US" sz="2400" dirty="0" smtClean="0"/>
              <a:t>(vii) </a:t>
            </a:r>
            <a:r>
              <a:rPr lang="en-US" sz="2400" b="1" dirty="0"/>
              <a:t>HPC </a:t>
            </a:r>
            <a:r>
              <a:rPr lang="en-US" sz="2400" b="1" dirty="0" smtClean="0"/>
              <a:t>simulations: </a:t>
            </a:r>
            <a:r>
              <a:rPr lang="en-US" sz="2400" dirty="0"/>
              <a:t>generate major (visualization) output that often needs to </a:t>
            </a:r>
            <a:r>
              <a:rPr lang="en-US" sz="2400" dirty="0" smtClean="0"/>
              <a:t>be mined </a:t>
            </a:r>
          </a:p>
          <a:p>
            <a:pPr>
              <a:spcBef>
                <a:spcPts val="200"/>
              </a:spcBef>
            </a:pPr>
            <a:r>
              <a:rPr lang="en-US" sz="2400" dirty="0" smtClean="0"/>
              <a:t>(viii) Involve </a:t>
            </a:r>
            <a:r>
              <a:rPr lang="en-US" sz="2400" b="1" dirty="0" smtClean="0"/>
              <a:t>GIS:</a:t>
            </a:r>
            <a:r>
              <a:rPr lang="en-US" sz="2400" dirty="0" smtClean="0"/>
              <a:t> Geographical </a:t>
            </a:r>
            <a:r>
              <a:rPr lang="en-US" sz="2400" dirty="0"/>
              <a:t>Information </a:t>
            </a:r>
            <a:r>
              <a:rPr lang="en-US" sz="2400" dirty="0" smtClean="0"/>
              <a:t>Systems </a:t>
            </a:r>
            <a:r>
              <a:rPr lang="en-US" sz="2400" dirty="0"/>
              <a:t>provide attractive access to geospatial data</a:t>
            </a:r>
            <a:endParaRPr lang="en-US" sz="2400" dirty="0" smtClean="0"/>
          </a:p>
        </p:txBody>
      </p:sp>
    </p:spTree>
    <p:extLst>
      <p:ext uri="{BB962C8B-B14F-4D97-AF65-F5344CB8AC3E}">
        <p14:creationId xmlns:p14="http://schemas.microsoft.com/office/powerpoint/2010/main" val="39950396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5050"/>
            <a:ext cx="6760396" cy="710101"/>
          </a:xfrm>
        </p:spPr>
        <p:txBody>
          <a:bodyPr>
            <a:noAutofit/>
          </a:bodyPr>
          <a:lstStyle/>
          <a:p>
            <a:r>
              <a:rPr lang="en-US" sz="4000" b="1" dirty="0">
                <a:solidFill>
                  <a:srgbClr val="0070C0"/>
                </a:solidFill>
              </a:rPr>
              <a:t>Data Source and Style </a:t>
            </a:r>
            <a:br>
              <a:rPr lang="en-US" sz="4000" b="1" dirty="0">
                <a:solidFill>
                  <a:srgbClr val="0070C0"/>
                </a:solidFill>
              </a:rPr>
            </a:br>
            <a:r>
              <a:rPr lang="en-US" sz="4000" b="1" dirty="0">
                <a:solidFill>
                  <a:srgbClr val="0070C0"/>
                </a:solidFill>
              </a:rPr>
              <a:t>Facet </a:t>
            </a:r>
            <a:r>
              <a:rPr lang="en-US" sz="4000" b="1" dirty="0"/>
              <a:t>of </a:t>
            </a:r>
            <a:r>
              <a:rPr lang="en-US" sz="4000" b="1"/>
              <a:t>Ogres </a:t>
            </a:r>
            <a:r>
              <a:rPr lang="en-US" sz="4000" b="1" smtClean="0"/>
              <a:t>II </a:t>
            </a:r>
            <a:endParaRPr lang="en-US" sz="4000" b="1" dirty="0"/>
          </a:p>
        </p:txBody>
      </p:sp>
      <p:sp>
        <p:nvSpPr>
          <p:cNvPr id="3" name="Content Placeholder 2"/>
          <p:cNvSpPr>
            <a:spLocks noGrp="1"/>
          </p:cNvSpPr>
          <p:nvPr>
            <p:ph idx="1"/>
          </p:nvPr>
        </p:nvSpPr>
        <p:spPr>
          <a:xfrm>
            <a:off x="0" y="1930554"/>
            <a:ext cx="9144000" cy="6242539"/>
          </a:xfrm>
        </p:spPr>
        <p:txBody>
          <a:bodyPr>
            <a:noAutofit/>
          </a:bodyPr>
          <a:lstStyle/>
          <a:p>
            <a:pPr>
              <a:spcBef>
                <a:spcPts val="200"/>
              </a:spcBef>
            </a:pPr>
            <a:r>
              <a:rPr lang="en-US" sz="2800" dirty="0" smtClean="0"/>
              <a:t>Before data gets to compute system, there is often an </a:t>
            </a:r>
            <a:r>
              <a:rPr lang="en-US" sz="2800" b="1" dirty="0" smtClean="0"/>
              <a:t>initial data gathering phase</a:t>
            </a:r>
            <a:r>
              <a:rPr lang="en-US" sz="2800" dirty="0" smtClean="0"/>
              <a:t> which is characterized by a </a:t>
            </a:r>
            <a:r>
              <a:rPr lang="en-US" sz="2800" b="1" dirty="0" smtClean="0"/>
              <a:t>block size and timing</a:t>
            </a:r>
            <a:r>
              <a:rPr lang="en-US" sz="2800" dirty="0" smtClean="0"/>
              <a:t>. Block size varies from month (Remote Sensing, Seismic) to day (genomic) to seconds or lower (Real time control, streaming)</a:t>
            </a:r>
          </a:p>
          <a:p>
            <a:pPr>
              <a:spcBef>
                <a:spcPts val="200"/>
              </a:spcBef>
            </a:pPr>
            <a:r>
              <a:rPr lang="en-US" sz="2800" dirty="0" smtClean="0"/>
              <a:t>There are </a:t>
            </a:r>
            <a:r>
              <a:rPr lang="en-US" sz="2800" b="1" dirty="0" smtClean="0"/>
              <a:t>storage/compute system styles: </a:t>
            </a:r>
            <a:r>
              <a:rPr lang="en-US" sz="2800" dirty="0" smtClean="0"/>
              <a:t>Shared, Dedicated, Permanent, Transient</a:t>
            </a:r>
          </a:p>
          <a:p>
            <a:pPr>
              <a:spcBef>
                <a:spcPts val="200"/>
              </a:spcBef>
            </a:pPr>
            <a:r>
              <a:rPr lang="en-US" sz="2800" dirty="0" smtClean="0"/>
              <a:t>Other characteristics are needed for permanent </a:t>
            </a:r>
            <a:r>
              <a:rPr lang="en-US" sz="2800" b="1" dirty="0" smtClean="0"/>
              <a:t>auxiliary/comparison datasets</a:t>
            </a:r>
            <a:r>
              <a:rPr lang="en-US" sz="2800" b="1" dirty="0"/>
              <a:t> </a:t>
            </a:r>
            <a:r>
              <a:rPr lang="en-US" sz="2800" b="1" dirty="0" smtClean="0"/>
              <a:t>a</a:t>
            </a:r>
            <a:r>
              <a:rPr lang="en-US" sz="2800" dirty="0" smtClean="0"/>
              <a:t>nd these could be interdisciplinary, implying nontrivial data movement/replication</a:t>
            </a:r>
          </a:p>
        </p:txBody>
      </p:sp>
    </p:spTree>
    <p:extLst>
      <p:ext uri="{BB962C8B-B14F-4D97-AF65-F5344CB8AC3E}">
        <p14:creationId xmlns:p14="http://schemas.microsoft.com/office/powerpoint/2010/main" val="11834492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Analytics Facet (kernels) of the Ogres</a:t>
            </a:r>
            <a:endParaRPr lang="en-US" b="1" dirty="0"/>
          </a:p>
        </p:txBody>
      </p:sp>
    </p:spTree>
    <p:extLst>
      <p:ext uri="{BB962C8B-B14F-4D97-AF65-F5344CB8AC3E}">
        <p14:creationId xmlns:p14="http://schemas.microsoft.com/office/powerpoint/2010/main" val="35966186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424"/>
            <a:ext cx="7109717" cy="702824"/>
          </a:xfrm>
        </p:spPr>
        <p:txBody>
          <a:bodyPr>
            <a:noAutofit/>
          </a:bodyPr>
          <a:lstStyle/>
          <a:p>
            <a:r>
              <a:rPr lang="en-US" sz="3600" b="1" dirty="0">
                <a:solidFill>
                  <a:srgbClr val="0070C0"/>
                </a:solidFill>
              </a:rPr>
              <a:t>Core Analytics </a:t>
            </a:r>
            <a:r>
              <a:rPr lang="en-US" sz="3600" b="1" dirty="0" smtClean="0">
                <a:solidFill>
                  <a:srgbClr val="0070C0"/>
                </a:solidFill>
              </a:rPr>
              <a:t>Ogres </a:t>
            </a:r>
            <a:br>
              <a:rPr lang="en-US" sz="3600" b="1" dirty="0" smtClean="0">
                <a:solidFill>
                  <a:srgbClr val="0070C0"/>
                </a:solidFill>
              </a:rPr>
            </a:br>
            <a:r>
              <a:rPr lang="en-US" sz="3600" b="1" dirty="0" smtClean="0"/>
              <a:t>(</a:t>
            </a:r>
            <a:r>
              <a:rPr lang="en-US" sz="3600" b="1" dirty="0" err="1" smtClean="0"/>
              <a:t>microPattern</a:t>
            </a:r>
            <a:r>
              <a:rPr lang="en-US" sz="3600" b="1" dirty="0" smtClean="0"/>
              <a:t>) I</a:t>
            </a:r>
            <a:endParaRPr lang="en-US" sz="3600" b="1" dirty="0"/>
          </a:p>
        </p:txBody>
      </p:sp>
      <p:sp>
        <p:nvSpPr>
          <p:cNvPr id="3" name="Content Placeholder 2"/>
          <p:cNvSpPr>
            <a:spLocks noGrp="1"/>
          </p:cNvSpPr>
          <p:nvPr>
            <p:ph idx="1"/>
          </p:nvPr>
        </p:nvSpPr>
        <p:spPr>
          <a:xfrm>
            <a:off x="0" y="845248"/>
            <a:ext cx="9144000" cy="6360695"/>
          </a:xfrm>
        </p:spPr>
        <p:txBody>
          <a:bodyPr>
            <a:noAutofit/>
          </a:bodyPr>
          <a:lstStyle/>
          <a:p>
            <a:pPr>
              <a:buFont typeface="Arial" panose="020B0604020202020204" pitchFamily="34" charset="0"/>
              <a:buChar char="•"/>
            </a:pPr>
            <a:r>
              <a:rPr lang="en-US" sz="2400" b="1" dirty="0" smtClean="0">
                <a:solidFill>
                  <a:srgbClr val="0070C0"/>
                </a:solidFill>
              </a:rPr>
              <a:t>Map-Only</a:t>
            </a:r>
          </a:p>
          <a:p>
            <a:pPr lvl="1">
              <a:buFont typeface="Arial" panose="020B0604020202020204" pitchFamily="34" charset="0"/>
              <a:buChar char="•"/>
            </a:pPr>
            <a:r>
              <a:rPr lang="en-US" sz="2400" dirty="0" smtClean="0"/>
              <a:t>Pleasingly parallel - </a:t>
            </a:r>
            <a:r>
              <a:rPr lang="en-US" sz="2400" b="1" dirty="0" smtClean="0"/>
              <a:t>Local </a:t>
            </a:r>
            <a:r>
              <a:rPr lang="en-US" sz="2400" b="1" dirty="0"/>
              <a:t>Machine Learning </a:t>
            </a:r>
            <a:endParaRPr lang="en-US" sz="2400" dirty="0" smtClean="0"/>
          </a:p>
          <a:p>
            <a:pPr>
              <a:buFont typeface="Arial" panose="020B0604020202020204" pitchFamily="34" charset="0"/>
              <a:buChar char="•"/>
            </a:pPr>
            <a:r>
              <a:rPr lang="en-US" sz="2400" b="1" dirty="0" smtClean="0">
                <a:solidFill>
                  <a:srgbClr val="0070C0"/>
                </a:solidFill>
              </a:rPr>
              <a:t>MapReduce: </a:t>
            </a:r>
            <a:r>
              <a:rPr lang="en-US" sz="2400" b="1" dirty="0" smtClean="0"/>
              <a:t>Search/Query/Index</a:t>
            </a:r>
          </a:p>
          <a:p>
            <a:pPr lvl="1">
              <a:buFont typeface="Arial" panose="020B0604020202020204" pitchFamily="34" charset="0"/>
              <a:buChar char="•"/>
            </a:pPr>
            <a:r>
              <a:rPr lang="en-US" sz="2400" dirty="0" smtClean="0"/>
              <a:t>Summarizing </a:t>
            </a:r>
            <a:r>
              <a:rPr lang="en-US" sz="2400" b="1" dirty="0" smtClean="0"/>
              <a:t>statistics </a:t>
            </a:r>
            <a:r>
              <a:rPr lang="en-US" sz="2400" dirty="0" smtClean="0"/>
              <a:t>as in LHC Data analysis (histograms) </a:t>
            </a:r>
            <a:r>
              <a:rPr lang="en-US" sz="2400" b="1" dirty="0" smtClean="0">
                <a:solidFill>
                  <a:srgbClr val="0070C0"/>
                </a:solidFill>
              </a:rPr>
              <a:t>(G1)</a:t>
            </a:r>
          </a:p>
          <a:p>
            <a:pPr lvl="1">
              <a:buFont typeface="Arial" panose="020B0604020202020204" pitchFamily="34" charset="0"/>
              <a:buChar char="•"/>
            </a:pPr>
            <a:r>
              <a:rPr lang="en-US" sz="2400" dirty="0" smtClean="0"/>
              <a:t>Recommender </a:t>
            </a:r>
            <a:r>
              <a:rPr lang="en-US" sz="2400" dirty="0"/>
              <a:t>Systems (</a:t>
            </a:r>
            <a:r>
              <a:rPr lang="en-US" sz="2400" b="1" dirty="0"/>
              <a:t>Collaborative </a:t>
            </a:r>
            <a:r>
              <a:rPr lang="en-US" sz="2400" b="1" dirty="0" smtClean="0"/>
              <a:t>Filtering</a:t>
            </a:r>
            <a:r>
              <a:rPr lang="en-US" sz="2400" dirty="0" smtClean="0"/>
              <a:t>) </a:t>
            </a:r>
          </a:p>
          <a:p>
            <a:pPr lvl="1">
              <a:buFont typeface="Arial" panose="020B0604020202020204" pitchFamily="34" charset="0"/>
              <a:buChar char="•"/>
            </a:pPr>
            <a:r>
              <a:rPr lang="en-US" sz="2400" dirty="0"/>
              <a:t>Linear Classifiers (</a:t>
            </a:r>
            <a:r>
              <a:rPr lang="en-US" sz="2400" b="1" dirty="0"/>
              <a:t>Bayes, Random </a:t>
            </a:r>
            <a:r>
              <a:rPr lang="en-US" sz="2400" b="1" dirty="0" smtClean="0"/>
              <a:t>Forests</a:t>
            </a:r>
            <a:r>
              <a:rPr lang="en-US" sz="2400" dirty="0" smtClean="0"/>
              <a:t>)</a:t>
            </a:r>
          </a:p>
          <a:p>
            <a:pPr>
              <a:buFont typeface="Arial" panose="020B0604020202020204" pitchFamily="34" charset="0"/>
              <a:buChar char="•"/>
            </a:pPr>
            <a:r>
              <a:rPr lang="en-US" sz="2400" b="1" dirty="0" smtClean="0">
                <a:solidFill>
                  <a:srgbClr val="0070C0"/>
                </a:solidFill>
              </a:rPr>
              <a:t>Alignment and Streaming (G7)</a:t>
            </a:r>
          </a:p>
          <a:p>
            <a:pPr lvl="1">
              <a:buFont typeface="Arial" panose="020B0604020202020204" pitchFamily="34" charset="0"/>
              <a:buChar char="•"/>
            </a:pPr>
            <a:r>
              <a:rPr lang="en-US" sz="2400" dirty="0"/>
              <a:t>Genomic Alignment, Incremental Classifiers</a:t>
            </a:r>
            <a:endParaRPr lang="en-US" sz="2400" dirty="0" smtClean="0"/>
          </a:p>
          <a:p>
            <a:pPr>
              <a:buFont typeface="Arial" panose="020B0604020202020204" pitchFamily="34" charset="0"/>
              <a:buChar char="•"/>
            </a:pPr>
            <a:r>
              <a:rPr lang="en-US" sz="2400" b="1" dirty="0" smtClean="0">
                <a:solidFill>
                  <a:srgbClr val="0070C0"/>
                </a:solidFill>
              </a:rPr>
              <a:t>Global Analytics</a:t>
            </a:r>
          </a:p>
          <a:p>
            <a:pPr>
              <a:spcBef>
                <a:spcPts val="200"/>
              </a:spcBef>
              <a:buFont typeface="Arial" panose="020B0604020202020204" pitchFamily="34" charset="0"/>
              <a:buChar char="•"/>
            </a:pPr>
            <a:r>
              <a:rPr lang="en-US" sz="2400" b="1" dirty="0" smtClean="0">
                <a:solidFill>
                  <a:srgbClr val="0070C0"/>
                </a:solidFill>
              </a:rPr>
              <a:t>Nonlinear Solvers </a:t>
            </a:r>
            <a:r>
              <a:rPr lang="en-US" sz="2400" dirty="0" smtClean="0"/>
              <a:t>(structure depends on objective function)</a:t>
            </a:r>
            <a:r>
              <a:rPr lang="en-US" sz="2400" dirty="0" smtClean="0">
                <a:solidFill>
                  <a:srgbClr val="0070C0"/>
                </a:solidFill>
              </a:rPr>
              <a:t> </a:t>
            </a:r>
            <a:r>
              <a:rPr lang="en-US" sz="2400" b="1" dirty="0" smtClean="0">
                <a:solidFill>
                  <a:srgbClr val="0070C0"/>
                </a:solidFill>
              </a:rPr>
              <a:t>(G5,G6)</a:t>
            </a:r>
            <a:endParaRPr lang="en-US" sz="2400" b="1" dirty="0">
              <a:solidFill>
                <a:srgbClr val="0070C0"/>
              </a:solidFill>
            </a:endParaRPr>
          </a:p>
          <a:p>
            <a:pPr lvl="1"/>
            <a:r>
              <a:rPr lang="en-US" sz="2400" dirty="0"/>
              <a:t>Stochastic Gradient Descent </a:t>
            </a:r>
            <a:r>
              <a:rPr lang="en-US" sz="2400" dirty="0" smtClean="0"/>
              <a:t>SGD</a:t>
            </a:r>
            <a:endParaRPr lang="en-US" sz="2400" dirty="0"/>
          </a:p>
          <a:p>
            <a:pPr lvl="1"/>
            <a:r>
              <a:rPr lang="en-US" sz="2400" dirty="0"/>
              <a:t>(L-)BFGS approximation to Newton’s Method</a:t>
            </a:r>
          </a:p>
          <a:p>
            <a:pPr lvl="1"/>
            <a:r>
              <a:rPr lang="en-US" sz="2400" dirty="0" err="1"/>
              <a:t>Levenberg</a:t>
            </a:r>
            <a:r>
              <a:rPr lang="en-US" sz="2400" dirty="0"/>
              <a:t>-Marquardt </a:t>
            </a:r>
            <a:r>
              <a:rPr lang="en-US" sz="2400" dirty="0" smtClean="0"/>
              <a:t>solver</a:t>
            </a:r>
            <a:endParaRPr lang="en-US" sz="2400" dirty="0"/>
          </a:p>
        </p:txBody>
      </p:sp>
    </p:spTree>
    <p:extLst>
      <p:ext uri="{BB962C8B-B14F-4D97-AF65-F5344CB8AC3E}">
        <p14:creationId xmlns:p14="http://schemas.microsoft.com/office/powerpoint/2010/main" val="10477906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79" y="163630"/>
            <a:ext cx="9144000" cy="702824"/>
          </a:xfrm>
        </p:spPr>
        <p:txBody>
          <a:bodyPr>
            <a:noAutofit/>
          </a:bodyPr>
          <a:lstStyle/>
          <a:p>
            <a:r>
              <a:rPr lang="en-US" sz="3600" b="1" dirty="0">
                <a:solidFill>
                  <a:srgbClr val="0070C0"/>
                </a:solidFill>
              </a:rPr>
              <a:t>Core Analytics </a:t>
            </a:r>
            <a:r>
              <a:rPr lang="en-US" sz="3600" b="1" dirty="0" smtClean="0">
                <a:solidFill>
                  <a:srgbClr val="0070C0"/>
                </a:solidFill>
              </a:rPr>
              <a:t>Ogres </a:t>
            </a:r>
            <a:br>
              <a:rPr lang="en-US" sz="3600" b="1" dirty="0" smtClean="0">
                <a:solidFill>
                  <a:srgbClr val="0070C0"/>
                </a:solidFill>
              </a:rPr>
            </a:br>
            <a:r>
              <a:rPr lang="en-US" sz="3600" b="1" dirty="0" smtClean="0"/>
              <a:t>(</a:t>
            </a:r>
            <a:r>
              <a:rPr lang="en-US" sz="3600" b="1" dirty="0" err="1" smtClean="0"/>
              <a:t>microPattern</a:t>
            </a:r>
            <a:r>
              <a:rPr lang="en-US" sz="3600" b="1" dirty="0" smtClean="0"/>
              <a:t>) II</a:t>
            </a:r>
            <a:endParaRPr lang="en-US" sz="3600" b="1" dirty="0"/>
          </a:p>
        </p:txBody>
      </p:sp>
      <p:sp>
        <p:nvSpPr>
          <p:cNvPr id="3" name="Content Placeholder 2"/>
          <p:cNvSpPr>
            <a:spLocks noGrp="1"/>
          </p:cNvSpPr>
          <p:nvPr>
            <p:ph idx="1"/>
          </p:nvPr>
        </p:nvSpPr>
        <p:spPr>
          <a:xfrm>
            <a:off x="0" y="1035707"/>
            <a:ext cx="9144000" cy="5030192"/>
          </a:xfrm>
        </p:spPr>
        <p:txBody>
          <a:bodyPr>
            <a:noAutofit/>
          </a:bodyPr>
          <a:lstStyle/>
          <a:p>
            <a:pPr>
              <a:buFont typeface="Arial" panose="020B0604020202020204" pitchFamily="34" charset="0"/>
              <a:buChar char="•"/>
            </a:pPr>
            <a:r>
              <a:rPr lang="en-US" sz="2700" b="1" dirty="0">
                <a:solidFill>
                  <a:srgbClr val="0070C0"/>
                </a:solidFill>
              </a:rPr>
              <a:t>Map-Collective </a:t>
            </a:r>
            <a:r>
              <a:rPr lang="en-US" sz="2700" b="1" dirty="0" smtClean="0">
                <a:solidFill>
                  <a:srgbClr val="0070C0"/>
                </a:solidFill>
              </a:rPr>
              <a:t>(</a:t>
            </a:r>
            <a:r>
              <a:rPr lang="en-US" sz="2700" b="1" dirty="0">
                <a:solidFill>
                  <a:srgbClr val="0070C0"/>
                </a:solidFill>
              </a:rPr>
              <a:t>See Mahout, </a:t>
            </a:r>
            <a:r>
              <a:rPr lang="en-US" sz="2700" b="1" dirty="0" err="1">
                <a:solidFill>
                  <a:srgbClr val="0070C0"/>
                </a:solidFill>
              </a:rPr>
              <a:t>MLlib</a:t>
            </a:r>
            <a:r>
              <a:rPr lang="en-US" sz="2700" b="1" dirty="0">
                <a:solidFill>
                  <a:srgbClr val="0070C0"/>
                </a:solidFill>
              </a:rPr>
              <a:t>) </a:t>
            </a:r>
            <a:r>
              <a:rPr lang="en-US" sz="2700" b="1" dirty="0" smtClean="0">
                <a:solidFill>
                  <a:srgbClr val="0070C0"/>
                </a:solidFill>
              </a:rPr>
              <a:t/>
            </a:r>
            <a:br>
              <a:rPr lang="en-US" sz="2700" b="1" dirty="0" smtClean="0">
                <a:solidFill>
                  <a:srgbClr val="0070C0"/>
                </a:solidFill>
              </a:rPr>
            </a:br>
            <a:r>
              <a:rPr lang="en-US" sz="2700" b="1" dirty="0" smtClean="0">
                <a:solidFill>
                  <a:srgbClr val="0070C0"/>
                </a:solidFill>
              </a:rPr>
              <a:t>(</a:t>
            </a:r>
            <a:r>
              <a:rPr lang="en-US" sz="2700" b="1" dirty="0">
                <a:solidFill>
                  <a:srgbClr val="0070C0"/>
                </a:solidFill>
              </a:rPr>
              <a:t>G2,G4,G6)</a:t>
            </a:r>
          </a:p>
          <a:p>
            <a:pPr lvl="1">
              <a:buFont typeface="Arial" panose="020B0604020202020204" pitchFamily="34" charset="0"/>
              <a:buChar char="•"/>
            </a:pPr>
            <a:r>
              <a:rPr lang="en-US" sz="2700" b="1" dirty="0" smtClean="0">
                <a:solidFill>
                  <a:srgbClr val="0070C0"/>
                </a:solidFill>
              </a:rPr>
              <a:t>Often use </a:t>
            </a:r>
            <a:r>
              <a:rPr lang="en-US" sz="2700" b="1" dirty="0">
                <a:solidFill>
                  <a:srgbClr val="0070C0"/>
                </a:solidFill>
              </a:rPr>
              <a:t>matrix-matrix,-vector operations, solvers (conjugate gradient)</a:t>
            </a:r>
          </a:p>
          <a:p>
            <a:pPr lvl="1">
              <a:buFont typeface="Arial" panose="020B0604020202020204" pitchFamily="34" charset="0"/>
              <a:buChar char="•"/>
            </a:pPr>
            <a:r>
              <a:rPr lang="en-US" sz="2700" b="1" dirty="0" smtClean="0"/>
              <a:t>Outlier </a:t>
            </a:r>
            <a:r>
              <a:rPr lang="en-US" sz="2700" b="1" dirty="0"/>
              <a:t>Detection</a:t>
            </a:r>
            <a:r>
              <a:rPr lang="en-US" sz="2700" dirty="0"/>
              <a:t>, </a:t>
            </a:r>
            <a:r>
              <a:rPr lang="en-US" sz="2700" b="1" dirty="0"/>
              <a:t>Clustering</a:t>
            </a:r>
            <a:r>
              <a:rPr lang="en-US" sz="2700" dirty="0"/>
              <a:t> (many methods), </a:t>
            </a:r>
          </a:p>
          <a:p>
            <a:pPr lvl="1">
              <a:buFont typeface="Arial" panose="020B0604020202020204" pitchFamily="34" charset="0"/>
              <a:buChar char="•"/>
            </a:pPr>
            <a:r>
              <a:rPr lang="en-US" sz="2700" b="1" dirty="0"/>
              <a:t>Mixture Models, LDA </a:t>
            </a:r>
            <a:r>
              <a:rPr lang="en-US" sz="2700" dirty="0"/>
              <a:t>(Latent Dirichlet Allocation), </a:t>
            </a:r>
            <a:r>
              <a:rPr lang="en-US" sz="2700" b="1" dirty="0"/>
              <a:t>PLSI </a:t>
            </a:r>
            <a:r>
              <a:rPr lang="en-US" sz="2700" dirty="0"/>
              <a:t>(Probabilistic Latent Semantic Indexing</a:t>
            </a:r>
            <a:r>
              <a:rPr lang="en-US" sz="2700" dirty="0" smtClean="0"/>
              <a:t>)</a:t>
            </a:r>
            <a:endParaRPr lang="en-US" sz="2700" dirty="0"/>
          </a:p>
          <a:p>
            <a:pPr lvl="1">
              <a:spcBef>
                <a:spcPts val="200"/>
              </a:spcBef>
              <a:buFont typeface="Arial" panose="020B0604020202020204" pitchFamily="34" charset="0"/>
              <a:buChar char="•"/>
            </a:pPr>
            <a:r>
              <a:rPr lang="en-US" sz="2700" b="1" dirty="0" smtClean="0"/>
              <a:t>SVM </a:t>
            </a:r>
            <a:r>
              <a:rPr lang="en-US" sz="2700" dirty="0"/>
              <a:t>and </a:t>
            </a:r>
            <a:r>
              <a:rPr lang="en-US" sz="2700" b="1" dirty="0"/>
              <a:t>Logistic Regression</a:t>
            </a:r>
          </a:p>
          <a:p>
            <a:pPr lvl="1">
              <a:spcBef>
                <a:spcPts val="200"/>
              </a:spcBef>
              <a:buFont typeface="Arial" panose="020B0604020202020204" pitchFamily="34" charset="0"/>
              <a:buChar char="•"/>
            </a:pPr>
            <a:r>
              <a:rPr lang="en-US" sz="2700" b="1" dirty="0"/>
              <a:t>PageRank</a:t>
            </a:r>
            <a:r>
              <a:rPr lang="en-US" sz="2700" dirty="0"/>
              <a:t>, (find leading eigenvector of sparse matrix)</a:t>
            </a:r>
          </a:p>
          <a:p>
            <a:pPr lvl="1">
              <a:spcBef>
                <a:spcPts val="200"/>
              </a:spcBef>
              <a:buFont typeface="Arial" panose="020B0604020202020204" pitchFamily="34" charset="0"/>
              <a:buChar char="•"/>
            </a:pPr>
            <a:r>
              <a:rPr lang="en-US" sz="2700" b="1" dirty="0"/>
              <a:t>SVD</a:t>
            </a:r>
            <a:r>
              <a:rPr lang="en-US" sz="2700" dirty="0"/>
              <a:t> (Singular Value Decomposition)</a:t>
            </a:r>
          </a:p>
          <a:p>
            <a:pPr lvl="1">
              <a:spcBef>
                <a:spcPts val="200"/>
              </a:spcBef>
              <a:buFont typeface="Arial" panose="020B0604020202020204" pitchFamily="34" charset="0"/>
              <a:buChar char="•"/>
            </a:pPr>
            <a:r>
              <a:rPr lang="en-US" sz="2700" b="1" dirty="0"/>
              <a:t>MDS</a:t>
            </a:r>
            <a:r>
              <a:rPr lang="en-US" sz="2700" dirty="0"/>
              <a:t> (Multidimensional Scaling)</a:t>
            </a:r>
          </a:p>
          <a:p>
            <a:pPr lvl="1">
              <a:spcBef>
                <a:spcPts val="200"/>
              </a:spcBef>
              <a:buFont typeface="Arial" panose="020B0604020202020204" pitchFamily="34" charset="0"/>
              <a:buChar char="•"/>
            </a:pPr>
            <a:r>
              <a:rPr lang="en-US" sz="2700" dirty="0"/>
              <a:t>Learning Neural Networks (</a:t>
            </a:r>
            <a:r>
              <a:rPr lang="en-US" sz="2700" b="1" dirty="0"/>
              <a:t>Deep Learning</a:t>
            </a:r>
            <a:r>
              <a:rPr lang="en-US" sz="2700" dirty="0"/>
              <a:t>)</a:t>
            </a:r>
          </a:p>
          <a:p>
            <a:pPr lvl="1">
              <a:spcBef>
                <a:spcPts val="200"/>
              </a:spcBef>
              <a:buFont typeface="Arial" panose="020B0604020202020204" pitchFamily="34" charset="0"/>
              <a:buChar char="•"/>
            </a:pPr>
            <a:r>
              <a:rPr lang="en-US" sz="2700" b="1" dirty="0"/>
              <a:t>Hidden Markov Models</a:t>
            </a:r>
            <a:endParaRPr lang="en-US" sz="2700" b="1" dirty="0">
              <a:solidFill>
                <a:srgbClr val="0070C0"/>
              </a:solidFill>
            </a:endParaRPr>
          </a:p>
          <a:p>
            <a:pPr>
              <a:buFont typeface="Arial" panose="020B0604020202020204" pitchFamily="34" charset="0"/>
              <a:buChar char="•"/>
            </a:pPr>
            <a:endParaRPr lang="en-US" sz="2700" dirty="0"/>
          </a:p>
        </p:txBody>
      </p:sp>
    </p:spTree>
    <p:extLst>
      <p:ext uri="{BB962C8B-B14F-4D97-AF65-F5344CB8AC3E}">
        <p14:creationId xmlns:p14="http://schemas.microsoft.com/office/powerpoint/2010/main" val="2400392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1580"/>
            <a:ext cx="6441897" cy="702824"/>
          </a:xfrm>
        </p:spPr>
        <p:txBody>
          <a:bodyPr>
            <a:noAutofit/>
          </a:bodyPr>
          <a:lstStyle/>
          <a:p>
            <a:r>
              <a:rPr lang="en-US" sz="4000" b="1" dirty="0">
                <a:solidFill>
                  <a:srgbClr val="0070C0"/>
                </a:solidFill>
              </a:rPr>
              <a:t>Core Analytics </a:t>
            </a:r>
            <a:r>
              <a:rPr lang="en-US" sz="4000" b="1" dirty="0" smtClean="0">
                <a:solidFill>
                  <a:srgbClr val="0070C0"/>
                </a:solidFill>
              </a:rPr>
              <a:t>Ogres </a:t>
            </a:r>
            <a:br>
              <a:rPr lang="en-US" sz="4000" b="1" dirty="0" smtClean="0">
                <a:solidFill>
                  <a:srgbClr val="0070C0"/>
                </a:solidFill>
              </a:rPr>
            </a:br>
            <a:r>
              <a:rPr lang="en-US" sz="4000" b="1" dirty="0" smtClean="0"/>
              <a:t>(</a:t>
            </a:r>
            <a:r>
              <a:rPr lang="en-US" sz="4000" b="1" dirty="0" err="1" smtClean="0"/>
              <a:t>microPattern</a:t>
            </a:r>
            <a:r>
              <a:rPr lang="en-US" sz="4000" b="1" dirty="0" smtClean="0"/>
              <a:t>) III</a:t>
            </a:r>
            <a:endParaRPr lang="en-US" sz="4000" b="1" dirty="0"/>
          </a:p>
        </p:txBody>
      </p:sp>
      <p:sp>
        <p:nvSpPr>
          <p:cNvPr id="3" name="Content Placeholder 2"/>
          <p:cNvSpPr>
            <a:spLocks noGrp="1"/>
          </p:cNvSpPr>
          <p:nvPr>
            <p:ph idx="1"/>
          </p:nvPr>
        </p:nvSpPr>
        <p:spPr>
          <a:xfrm>
            <a:off x="82193" y="1431533"/>
            <a:ext cx="7500135" cy="5287766"/>
          </a:xfrm>
        </p:spPr>
        <p:txBody>
          <a:bodyPr>
            <a:noAutofit/>
          </a:bodyPr>
          <a:lstStyle/>
          <a:p>
            <a:pPr>
              <a:spcBef>
                <a:spcPts val="200"/>
              </a:spcBef>
              <a:buFont typeface="Arial" panose="020B0604020202020204" pitchFamily="34" charset="0"/>
              <a:buChar char="•"/>
            </a:pPr>
            <a:r>
              <a:rPr lang="en-US" sz="2800" b="1" dirty="0">
                <a:solidFill>
                  <a:srgbClr val="0070C0"/>
                </a:solidFill>
              </a:rPr>
              <a:t>Global Analytics – Map-Communication (targets for Giraph</a:t>
            </a:r>
            <a:r>
              <a:rPr lang="en-US" sz="2800" b="1" dirty="0" smtClean="0">
                <a:solidFill>
                  <a:srgbClr val="0070C0"/>
                </a:solidFill>
              </a:rPr>
              <a:t>) (</a:t>
            </a:r>
            <a:r>
              <a:rPr lang="en-US" sz="2800" b="1" dirty="0">
                <a:solidFill>
                  <a:srgbClr val="0070C0"/>
                </a:solidFill>
              </a:rPr>
              <a:t>G3</a:t>
            </a:r>
            <a:r>
              <a:rPr lang="en-US" sz="2800" b="1" dirty="0" smtClean="0">
                <a:solidFill>
                  <a:srgbClr val="0070C0"/>
                </a:solidFill>
              </a:rPr>
              <a:t>) </a:t>
            </a:r>
          </a:p>
          <a:p>
            <a:pPr lvl="1">
              <a:spcBef>
                <a:spcPts val="200"/>
              </a:spcBef>
              <a:buFont typeface="Arial" panose="020B0604020202020204" pitchFamily="34" charset="0"/>
              <a:buChar char="•"/>
            </a:pPr>
            <a:r>
              <a:rPr lang="en-US" sz="2400" b="1" dirty="0" smtClean="0"/>
              <a:t>Graph Structure (Communities, </a:t>
            </a:r>
            <a:r>
              <a:rPr lang="en-US" sz="2400" b="1" dirty="0" err="1" smtClean="0"/>
              <a:t>subgraphs</a:t>
            </a:r>
            <a:r>
              <a:rPr lang="en-US" sz="2400" b="1" dirty="0" smtClean="0"/>
              <a:t>/motifs, diameter, maximal cliques, connected components)</a:t>
            </a:r>
            <a:endParaRPr lang="en-US" sz="2400" b="1" dirty="0"/>
          </a:p>
          <a:p>
            <a:pPr lvl="1">
              <a:spcBef>
                <a:spcPts val="200"/>
              </a:spcBef>
              <a:buFont typeface="Arial" panose="020B0604020202020204" pitchFamily="34" charset="0"/>
              <a:buChar char="•"/>
            </a:pPr>
            <a:r>
              <a:rPr lang="en-US" sz="2400" b="1" dirty="0"/>
              <a:t>Network Dynamics - Graph simulation Algorithms </a:t>
            </a:r>
            <a:r>
              <a:rPr lang="en-US" sz="2400" dirty="0"/>
              <a:t>(epidemiology</a:t>
            </a:r>
            <a:r>
              <a:rPr lang="en-US" sz="2400" dirty="0" smtClean="0"/>
              <a:t>)</a:t>
            </a:r>
            <a:endParaRPr lang="en-US" sz="2400" b="1" dirty="0" smtClean="0"/>
          </a:p>
          <a:p>
            <a:pPr>
              <a:spcBef>
                <a:spcPts val="200"/>
              </a:spcBef>
              <a:buFont typeface="Arial" panose="020B0604020202020204" pitchFamily="34" charset="0"/>
              <a:buChar char="•"/>
            </a:pPr>
            <a:r>
              <a:rPr lang="en-US" sz="2800" b="1" dirty="0">
                <a:solidFill>
                  <a:srgbClr val="0070C0"/>
                </a:solidFill>
              </a:rPr>
              <a:t>Global Analytics – Asynchronous Shared Memory (may be distributed algorithms</a:t>
            </a:r>
            <a:r>
              <a:rPr lang="en-US" sz="2800" b="1" dirty="0" smtClean="0">
                <a:solidFill>
                  <a:srgbClr val="0070C0"/>
                </a:solidFill>
              </a:rPr>
              <a:t>)</a:t>
            </a:r>
          </a:p>
          <a:p>
            <a:pPr lvl="1">
              <a:spcBef>
                <a:spcPts val="200"/>
              </a:spcBef>
              <a:buFont typeface="Arial" panose="020B0604020202020204" pitchFamily="34" charset="0"/>
              <a:buChar char="•"/>
            </a:pPr>
            <a:r>
              <a:rPr lang="en-US" sz="2400" b="1" dirty="0" smtClean="0"/>
              <a:t>Graph </a:t>
            </a:r>
            <a:r>
              <a:rPr lang="en-US" sz="2400" b="1" dirty="0"/>
              <a:t>Structure </a:t>
            </a:r>
            <a:r>
              <a:rPr lang="en-US" sz="2400" b="1" dirty="0" smtClean="0"/>
              <a:t>(</a:t>
            </a:r>
            <a:r>
              <a:rPr lang="en-US" sz="2400" b="1" dirty="0" err="1" smtClean="0"/>
              <a:t>Betweenness</a:t>
            </a:r>
            <a:r>
              <a:rPr lang="en-US" sz="2400" b="1" dirty="0" smtClean="0"/>
              <a:t> centrality, shortest path) (G3)</a:t>
            </a:r>
          </a:p>
          <a:p>
            <a:pPr lvl="1">
              <a:spcBef>
                <a:spcPts val="200"/>
              </a:spcBef>
              <a:buFont typeface="Arial" panose="020B0604020202020204" pitchFamily="34" charset="0"/>
              <a:buChar char="•"/>
            </a:pPr>
            <a:r>
              <a:rPr lang="en-US" sz="2400" b="1" dirty="0"/>
              <a:t>Linear/Quadratic Programming, Combinatorial Optimization, Branch and Bound (G5)</a:t>
            </a:r>
            <a:endParaRPr lang="en-US" sz="2400" b="1" dirty="0" smtClean="0"/>
          </a:p>
          <a:p>
            <a:pPr marL="0" indent="0">
              <a:spcBef>
                <a:spcPts val="200"/>
              </a:spcBef>
              <a:buNone/>
            </a:pPr>
            <a:endParaRPr lang="en-US" sz="2400" b="1" dirty="0" smtClean="0"/>
          </a:p>
        </p:txBody>
      </p:sp>
    </p:spTree>
    <p:extLst>
      <p:ext uri="{BB962C8B-B14F-4D97-AF65-F5344CB8AC3E}">
        <p14:creationId xmlns:p14="http://schemas.microsoft.com/office/powerpoint/2010/main" val="17500026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5902503" cy="844062"/>
          </a:xfrm>
        </p:spPr>
        <p:txBody>
          <a:bodyPr/>
          <a:lstStyle/>
          <a:p>
            <a:r>
              <a:rPr lang="en-US" b="1" dirty="0" smtClean="0"/>
              <a:t>Lessons / Insights</a:t>
            </a:r>
            <a:endParaRPr lang="en-US" b="1" dirty="0"/>
          </a:p>
        </p:txBody>
      </p:sp>
      <p:sp>
        <p:nvSpPr>
          <p:cNvPr id="3" name="Content Placeholder 2"/>
          <p:cNvSpPr>
            <a:spLocks noGrp="1"/>
          </p:cNvSpPr>
          <p:nvPr>
            <p:ph idx="1"/>
          </p:nvPr>
        </p:nvSpPr>
        <p:spPr>
          <a:xfrm>
            <a:off x="55266" y="852000"/>
            <a:ext cx="7188015" cy="6006000"/>
          </a:xfrm>
        </p:spPr>
        <p:txBody>
          <a:bodyPr>
            <a:normAutofit/>
          </a:bodyPr>
          <a:lstStyle/>
          <a:p>
            <a:r>
              <a:rPr lang="en-US" sz="2800" dirty="0" smtClean="0"/>
              <a:t>Proposed</a:t>
            </a:r>
            <a:r>
              <a:rPr lang="en-US" sz="2800" b="1" dirty="0" smtClean="0"/>
              <a:t> classification of Big Data applications </a:t>
            </a:r>
            <a:r>
              <a:rPr lang="en-US" sz="2800" dirty="0" smtClean="0"/>
              <a:t>with features and kernels for analytics</a:t>
            </a:r>
          </a:p>
          <a:p>
            <a:pPr lvl="1"/>
            <a:r>
              <a:rPr lang="en-US" sz="2400" dirty="0" smtClean="0"/>
              <a:t>Add</a:t>
            </a:r>
            <a:r>
              <a:rPr lang="en-US" sz="2400" b="1" dirty="0" smtClean="0"/>
              <a:t> other Ogres for workflow, data systems etc.</a:t>
            </a:r>
          </a:p>
          <a:p>
            <a:r>
              <a:rPr lang="en-US" sz="2800" dirty="0" smtClean="0"/>
              <a:t>Looked at Image-based and Streaming Big Data Problems</a:t>
            </a:r>
          </a:p>
          <a:p>
            <a:r>
              <a:rPr lang="en-US" sz="2800" dirty="0" smtClean="0"/>
              <a:t>Data intensive algorithms do not have the well developed </a:t>
            </a:r>
            <a:r>
              <a:rPr lang="en-US" sz="2800" b="1" dirty="0" smtClean="0"/>
              <a:t>high performance libraries </a:t>
            </a:r>
            <a:r>
              <a:rPr lang="en-US" sz="2800" dirty="0" smtClean="0"/>
              <a:t>familiar from HPC</a:t>
            </a:r>
          </a:p>
          <a:p>
            <a:r>
              <a:rPr lang="en-US" sz="2800" b="1" dirty="0" smtClean="0"/>
              <a:t>Ch</a:t>
            </a:r>
            <a:r>
              <a:rPr lang="en-US" sz="2800" dirty="0" smtClean="0"/>
              <a:t>allenges with </a:t>
            </a:r>
            <a:r>
              <a:rPr lang="en-US" sz="2800" b="1" dirty="0" smtClean="0"/>
              <a:t>O(N</a:t>
            </a:r>
            <a:r>
              <a:rPr lang="en-US" sz="2800" b="1" baseline="30000" dirty="0" smtClean="0"/>
              <a:t>2</a:t>
            </a:r>
            <a:r>
              <a:rPr lang="en-US" sz="2800" b="1" dirty="0" smtClean="0"/>
              <a:t>) problems</a:t>
            </a:r>
          </a:p>
          <a:p>
            <a:r>
              <a:rPr lang="en-US" sz="2800" b="1" dirty="0" smtClean="0"/>
              <a:t>Global Machine Learning </a:t>
            </a:r>
            <a:r>
              <a:rPr lang="en-US" sz="2800" dirty="0" smtClean="0"/>
              <a:t>or (Exascale Global Optimization) particularly challenging</a:t>
            </a:r>
          </a:p>
          <a:p>
            <a:endParaRPr lang="en-US" sz="2800" dirty="0" smtClean="0"/>
          </a:p>
        </p:txBody>
      </p:sp>
    </p:spTree>
    <p:extLst>
      <p:ext uri="{BB962C8B-B14F-4D97-AF65-F5344CB8AC3E}">
        <p14:creationId xmlns:p14="http://schemas.microsoft.com/office/powerpoint/2010/main" val="186399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830"/>
            <a:ext cx="5832909" cy="709001"/>
          </a:xfrm>
        </p:spPr>
        <p:txBody>
          <a:bodyPr>
            <a:normAutofit fontScale="90000"/>
          </a:bodyPr>
          <a:lstStyle/>
          <a:p>
            <a:r>
              <a:rPr lang="en-US" b="1" dirty="0" smtClean="0"/>
              <a:t>13 Image-based Use Cases</a:t>
            </a:r>
            <a:endParaRPr lang="en-US" b="1" dirty="0"/>
          </a:p>
        </p:txBody>
      </p:sp>
      <p:sp>
        <p:nvSpPr>
          <p:cNvPr id="3" name="Content Placeholder 2"/>
          <p:cNvSpPr>
            <a:spLocks noGrp="1"/>
          </p:cNvSpPr>
          <p:nvPr>
            <p:ph idx="1"/>
          </p:nvPr>
        </p:nvSpPr>
        <p:spPr>
          <a:xfrm>
            <a:off x="31261" y="836247"/>
            <a:ext cx="9081477" cy="5744307"/>
          </a:xfrm>
        </p:spPr>
        <p:txBody>
          <a:bodyPr>
            <a:normAutofit fontScale="92500" lnSpcReduction="20000"/>
          </a:bodyPr>
          <a:lstStyle/>
          <a:p>
            <a:r>
              <a:rPr lang="en-US" sz="2400" b="1" dirty="0" smtClean="0"/>
              <a:t>13-15 Military Sensor Data Analysis/ Intelligence</a:t>
            </a:r>
            <a:br>
              <a:rPr lang="en-US" sz="2400" b="1" dirty="0" smtClean="0"/>
            </a:br>
            <a:r>
              <a:rPr lang="en-US" sz="2400" b="1" dirty="0" smtClean="0"/>
              <a:t> </a:t>
            </a:r>
            <a:r>
              <a:rPr lang="en-US" sz="2400" b="1" dirty="0">
                <a:solidFill>
                  <a:srgbClr val="0070C0"/>
                </a:solidFill>
              </a:rPr>
              <a:t>PP, </a:t>
            </a:r>
            <a:r>
              <a:rPr lang="en-US" sz="2400" b="1" dirty="0" smtClean="0">
                <a:solidFill>
                  <a:srgbClr val="0070C0"/>
                </a:solidFill>
              </a:rPr>
              <a:t>LML, GIS, MR</a:t>
            </a:r>
            <a:endParaRPr lang="en-US" sz="2400" b="1" dirty="0" smtClean="0"/>
          </a:p>
          <a:p>
            <a:r>
              <a:rPr lang="en-US" sz="2400" b="1" dirty="0" smtClean="0"/>
              <a:t>7:Pathology </a:t>
            </a:r>
            <a:r>
              <a:rPr lang="en-US" sz="2400" b="1" dirty="0"/>
              <a:t>Imaging/ Digital </a:t>
            </a:r>
            <a:r>
              <a:rPr lang="en-US" sz="2400" b="1" dirty="0" smtClean="0"/>
              <a:t>Pathology: </a:t>
            </a:r>
            <a:r>
              <a:rPr lang="en-US" sz="2400" b="1" dirty="0" smtClean="0">
                <a:solidFill>
                  <a:srgbClr val="0070C0"/>
                </a:solidFill>
              </a:rPr>
              <a:t>PP, LML, </a:t>
            </a:r>
            <a:br>
              <a:rPr lang="en-US" sz="2400" b="1" dirty="0" smtClean="0">
                <a:solidFill>
                  <a:srgbClr val="0070C0"/>
                </a:solidFill>
              </a:rPr>
            </a:br>
            <a:r>
              <a:rPr lang="en-US" sz="2400" b="1" dirty="0" smtClean="0">
                <a:solidFill>
                  <a:srgbClr val="0070C0"/>
                </a:solidFill>
              </a:rPr>
              <a:t>MR </a:t>
            </a:r>
            <a:r>
              <a:rPr lang="en-US" sz="2400" dirty="0" smtClean="0"/>
              <a:t>for search becoming terabyte 3D images, Global Classification</a:t>
            </a:r>
          </a:p>
          <a:p>
            <a:r>
              <a:rPr lang="en-US" sz="2400" b="1" dirty="0" smtClean="0"/>
              <a:t>18&amp;35: </a:t>
            </a:r>
            <a:r>
              <a:rPr lang="en-US" sz="2400" b="1" dirty="0"/>
              <a:t>Computational </a:t>
            </a:r>
            <a:r>
              <a:rPr lang="en-US" sz="2400" b="1" dirty="0" err="1" smtClean="0"/>
              <a:t>Bioimaging</a:t>
            </a:r>
            <a:r>
              <a:rPr lang="en-US" sz="2400" b="1" dirty="0" smtClean="0"/>
              <a:t> (Light Sources): </a:t>
            </a:r>
            <a:r>
              <a:rPr lang="en-US" sz="2400" b="1" dirty="0" smtClean="0">
                <a:solidFill>
                  <a:srgbClr val="0070C0"/>
                </a:solidFill>
              </a:rPr>
              <a:t>PP, LML </a:t>
            </a:r>
            <a:r>
              <a:rPr lang="en-US" sz="2400" dirty="0" smtClean="0"/>
              <a:t>Also materials</a:t>
            </a:r>
          </a:p>
          <a:p>
            <a:r>
              <a:rPr lang="en-US" sz="2400" b="1" dirty="0"/>
              <a:t>26: Large-scale Deep </a:t>
            </a:r>
            <a:r>
              <a:rPr lang="en-US" sz="2400" b="1" dirty="0" smtClean="0"/>
              <a:t>Learning: </a:t>
            </a:r>
            <a:r>
              <a:rPr lang="en-US" sz="2400" b="1" dirty="0" smtClean="0">
                <a:solidFill>
                  <a:srgbClr val="0070C0"/>
                </a:solidFill>
              </a:rPr>
              <a:t>GML</a:t>
            </a:r>
            <a:r>
              <a:rPr lang="en-US" sz="2400" b="1" dirty="0" smtClean="0"/>
              <a:t> </a:t>
            </a:r>
            <a:r>
              <a:rPr lang="en-US" sz="2400" dirty="0" smtClean="0"/>
              <a:t>Stanford ran 10 </a:t>
            </a:r>
            <a:r>
              <a:rPr lang="en-US" sz="2400" dirty="0"/>
              <a:t>million images and </a:t>
            </a:r>
            <a:r>
              <a:rPr lang="en-US" sz="2400" dirty="0" smtClean="0"/>
              <a:t>11 </a:t>
            </a:r>
            <a:r>
              <a:rPr lang="en-US" sz="2400" dirty="0"/>
              <a:t>billion parameters on a 64 GPU </a:t>
            </a:r>
            <a:r>
              <a:rPr lang="en-US" sz="2400" dirty="0" smtClean="0"/>
              <a:t>HPC; vision (drive car), </a:t>
            </a:r>
            <a:r>
              <a:rPr lang="en-US" sz="2400" dirty="0"/>
              <a:t>speech, and Natural Language Processing </a:t>
            </a:r>
            <a:endParaRPr lang="en-US" sz="2400" dirty="0" smtClean="0"/>
          </a:p>
          <a:p>
            <a:r>
              <a:rPr lang="en-US" sz="2400" b="1" dirty="0" smtClean="0"/>
              <a:t>27</a:t>
            </a:r>
            <a:r>
              <a:rPr lang="en-US" sz="2400" b="1" dirty="0"/>
              <a:t>: Organizing large-scale, unstructured collections </a:t>
            </a:r>
            <a:r>
              <a:rPr lang="en-US" sz="2400" b="1" dirty="0" smtClean="0"/>
              <a:t>of photos: </a:t>
            </a:r>
            <a:r>
              <a:rPr lang="en-US" sz="2400" b="1" dirty="0" smtClean="0">
                <a:solidFill>
                  <a:srgbClr val="0070C0"/>
                </a:solidFill>
              </a:rPr>
              <a:t>GML</a:t>
            </a:r>
            <a:r>
              <a:rPr lang="en-US" sz="2400" b="1" dirty="0" smtClean="0"/>
              <a:t> </a:t>
            </a:r>
            <a:r>
              <a:rPr lang="en-US" sz="2400" dirty="0" smtClean="0"/>
              <a:t>Fit position and camera direction to assemble 3D photo ensemble </a:t>
            </a:r>
          </a:p>
          <a:p>
            <a:r>
              <a:rPr lang="en-US" sz="2400" b="1" dirty="0"/>
              <a:t>36: Catalina Real-Time Transient </a:t>
            </a:r>
            <a:r>
              <a:rPr lang="en-US" sz="2400" b="1" dirty="0" smtClean="0"/>
              <a:t>Synoptic Sky Survey </a:t>
            </a:r>
            <a:r>
              <a:rPr lang="en-US" sz="2400" b="1" dirty="0"/>
              <a:t>(CRTS</a:t>
            </a:r>
            <a:r>
              <a:rPr lang="en-US" sz="2400" b="1" dirty="0" smtClean="0"/>
              <a:t>): </a:t>
            </a:r>
            <a:r>
              <a:rPr lang="en-US" sz="2400" b="1" dirty="0" smtClean="0">
                <a:solidFill>
                  <a:srgbClr val="0070C0"/>
                </a:solidFill>
              </a:rPr>
              <a:t>PP, LML</a:t>
            </a:r>
            <a:r>
              <a:rPr lang="en-US" sz="2400" b="1" dirty="0" smtClean="0"/>
              <a:t> </a:t>
            </a:r>
            <a:r>
              <a:rPr lang="en-US" sz="2400" dirty="0" smtClean="0"/>
              <a:t>followed by classification of events (</a:t>
            </a:r>
            <a:r>
              <a:rPr lang="en-US" sz="2400" b="1" dirty="0" smtClean="0">
                <a:solidFill>
                  <a:srgbClr val="0070C0"/>
                </a:solidFill>
              </a:rPr>
              <a:t>GML</a:t>
            </a:r>
            <a:r>
              <a:rPr lang="en-US" sz="2400" dirty="0" smtClean="0"/>
              <a:t>)</a:t>
            </a:r>
          </a:p>
          <a:p>
            <a:r>
              <a:rPr lang="en-US" sz="2400" b="1" dirty="0" smtClean="0"/>
              <a:t>43</a:t>
            </a:r>
            <a:r>
              <a:rPr lang="en-US" sz="2400" b="1" dirty="0"/>
              <a:t>: Radar Data Analysis for </a:t>
            </a:r>
            <a:r>
              <a:rPr lang="en-US" sz="2400" b="1" dirty="0" err="1"/>
              <a:t>CReSIS</a:t>
            </a:r>
            <a:r>
              <a:rPr lang="en-US" sz="2400" b="1" dirty="0"/>
              <a:t> Remote Sensing of Ice </a:t>
            </a:r>
            <a:r>
              <a:rPr lang="en-US" sz="2400" b="1" dirty="0" smtClean="0"/>
              <a:t>Sheets: </a:t>
            </a:r>
            <a:r>
              <a:rPr lang="en-US" sz="2400" b="1" dirty="0" smtClean="0">
                <a:solidFill>
                  <a:srgbClr val="0070C0"/>
                </a:solidFill>
              </a:rPr>
              <a:t>PP, LML </a:t>
            </a:r>
            <a:r>
              <a:rPr lang="en-US" sz="2400" dirty="0" smtClean="0"/>
              <a:t>to identify glacier beds; </a:t>
            </a:r>
            <a:r>
              <a:rPr lang="en-US" sz="2400" b="1" dirty="0" smtClean="0">
                <a:solidFill>
                  <a:srgbClr val="0070C0"/>
                </a:solidFill>
              </a:rPr>
              <a:t>GML </a:t>
            </a:r>
            <a:r>
              <a:rPr lang="en-US" sz="2400" dirty="0" smtClean="0"/>
              <a:t>for full ice-sheet</a:t>
            </a:r>
          </a:p>
          <a:p>
            <a:r>
              <a:rPr lang="en-US" sz="2400" b="1" dirty="0"/>
              <a:t>44: UAVSAR Data Processing, Data Product Delivery, and Data </a:t>
            </a:r>
            <a:r>
              <a:rPr lang="en-US" sz="2400" b="1" dirty="0" smtClean="0"/>
              <a:t>Services</a:t>
            </a:r>
            <a:r>
              <a:rPr lang="en-US" sz="2400" dirty="0" smtClean="0"/>
              <a:t>: </a:t>
            </a:r>
            <a:r>
              <a:rPr lang="en-US" sz="2400" b="1" dirty="0" smtClean="0">
                <a:solidFill>
                  <a:srgbClr val="0070C0"/>
                </a:solidFill>
              </a:rPr>
              <a:t>PP</a:t>
            </a:r>
            <a:r>
              <a:rPr lang="en-US" sz="2400" dirty="0" smtClean="0"/>
              <a:t> to find slippage from radar images</a:t>
            </a:r>
          </a:p>
          <a:p>
            <a:r>
              <a:rPr lang="en-US" sz="2400" b="1" dirty="0" smtClean="0"/>
              <a:t>45, 46: Analysis of Simulation visualizations: </a:t>
            </a:r>
            <a:r>
              <a:rPr lang="en-US" sz="2400" b="1" dirty="0">
                <a:solidFill>
                  <a:srgbClr val="0070C0"/>
                </a:solidFill>
              </a:rPr>
              <a:t>PP LML ?</a:t>
            </a:r>
            <a:r>
              <a:rPr lang="en-US" sz="2400" b="1" dirty="0" smtClean="0">
                <a:solidFill>
                  <a:srgbClr val="0070C0"/>
                </a:solidFill>
              </a:rPr>
              <a:t>GML</a:t>
            </a:r>
            <a:r>
              <a:rPr lang="en-US" sz="2400" dirty="0" smtClean="0"/>
              <a:t> find paths, classify orbits, classify patterns that signal earthquakes, instabilities, climate, turbulence</a:t>
            </a:r>
            <a:endParaRPr lang="en-US" sz="2400" dirty="0"/>
          </a:p>
        </p:txBody>
      </p:sp>
    </p:spTree>
    <p:extLst>
      <p:ext uri="{BB962C8B-B14F-4D97-AF65-F5344CB8AC3E}">
        <p14:creationId xmlns:p14="http://schemas.microsoft.com/office/powerpoint/2010/main" val="1018226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5" y="43410"/>
            <a:ext cx="6864452" cy="1143000"/>
          </a:xfrm>
        </p:spPr>
        <p:txBody>
          <a:bodyPr>
            <a:noAutofit/>
          </a:bodyPr>
          <a:lstStyle/>
          <a:p>
            <a:r>
              <a:rPr lang="en-US" sz="3600" b="1" dirty="0" smtClean="0"/>
              <a:t>13: </a:t>
            </a:r>
            <a:r>
              <a:rPr lang="en-US" sz="3600" b="1" dirty="0"/>
              <a:t>Cloud Large Scale Geospatial Analysis and Visualization</a:t>
            </a:r>
          </a:p>
        </p:txBody>
      </p:sp>
      <p:sp>
        <p:nvSpPr>
          <p:cNvPr id="3" name="Content Placeholder 2"/>
          <p:cNvSpPr>
            <a:spLocks noGrp="1"/>
          </p:cNvSpPr>
          <p:nvPr>
            <p:ph idx="1"/>
          </p:nvPr>
        </p:nvSpPr>
        <p:spPr>
          <a:xfrm>
            <a:off x="0" y="1186409"/>
            <a:ext cx="9048750" cy="4969913"/>
          </a:xfrm>
        </p:spPr>
        <p:txBody>
          <a:bodyPr>
            <a:normAutofit lnSpcReduction="10000"/>
          </a:bodyPr>
          <a:lstStyle/>
          <a:p>
            <a:r>
              <a:rPr lang="en-US" sz="1800" b="1" dirty="0">
                <a:solidFill>
                  <a:srgbClr val="FF0000"/>
                </a:solidFill>
              </a:rPr>
              <a:t>Application:</a:t>
            </a:r>
            <a:r>
              <a:rPr lang="en-US" sz="1800" dirty="0"/>
              <a:t> Need to support large scale geospatial data </a:t>
            </a:r>
            <a:r>
              <a:rPr lang="en-US" sz="1800" dirty="0" smtClean="0"/>
              <a:t>analysis</a:t>
            </a:r>
            <a:br>
              <a:rPr lang="en-US" sz="1800" dirty="0" smtClean="0"/>
            </a:br>
            <a:r>
              <a:rPr lang="en-US" sz="1800" dirty="0" smtClean="0"/>
              <a:t> </a:t>
            </a:r>
            <a:r>
              <a:rPr lang="en-US" sz="1800" dirty="0"/>
              <a:t>and </a:t>
            </a:r>
            <a:r>
              <a:rPr lang="en-US" sz="1800" dirty="0" smtClean="0"/>
              <a:t>visualization with number </a:t>
            </a:r>
            <a:r>
              <a:rPr lang="en-US" sz="1800" dirty="0"/>
              <a:t>of geospatially aware sensors </a:t>
            </a:r>
            <a:r>
              <a:rPr lang="en-US" sz="1800" dirty="0" smtClean="0"/>
              <a:t>and </a:t>
            </a:r>
            <a:br>
              <a:rPr lang="en-US" sz="1800" dirty="0" smtClean="0"/>
            </a:br>
            <a:r>
              <a:rPr lang="en-US" sz="1800" dirty="0" smtClean="0"/>
              <a:t>the </a:t>
            </a:r>
            <a:r>
              <a:rPr lang="en-US" sz="1800" dirty="0"/>
              <a:t>number of geospatially tagged data sources </a:t>
            </a:r>
            <a:r>
              <a:rPr lang="en-US" sz="1800" dirty="0" smtClean="0"/>
              <a:t>rapidly increasing.</a:t>
            </a:r>
          </a:p>
          <a:p>
            <a:r>
              <a:rPr lang="en-US" sz="1800" b="1" dirty="0" smtClean="0">
                <a:solidFill>
                  <a:srgbClr val="FF0000"/>
                </a:solidFill>
              </a:rPr>
              <a:t>Current </a:t>
            </a:r>
            <a:r>
              <a:rPr lang="en-US" sz="1800" b="1" dirty="0">
                <a:solidFill>
                  <a:srgbClr val="FF0000"/>
                </a:solidFill>
              </a:rPr>
              <a:t>Approach:</a:t>
            </a:r>
            <a:r>
              <a:rPr lang="en-US" sz="1800" dirty="0"/>
              <a:t>  Traditional GIS systems are generally capable of analyzing </a:t>
            </a:r>
            <a:r>
              <a:rPr lang="en-US" sz="1800" dirty="0" smtClean="0"/>
              <a:t>millions </a:t>
            </a:r>
            <a:r>
              <a:rPr lang="en-US" sz="1800" dirty="0"/>
              <a:t>of objects and easily visualizing thousands. Data types include Imagery (various formats such as NITF, </a:t>
            </a:r>
            <a:r>
              <a:rPr lang="en-US" sz="1800" dirty="0" err="1"/>
              <a:t>GeoTiff</a:t>
            </a:r>
            <a:r>
              <a:rPr lang="en-US" sz="1800" dirty="0"/>
              <a:t>, CADRG), and vector with various formats like shape files, KML, text streams. Object types include points, lines, areas, polylines, circles, ellipses. Data accuracy very important with image registration and sensor accuracy relevant. Analytics include closest point of approach, deviation from route, and point density over time, PCA and ICA. Software includes Server with Geospatially enabled RDBMS, Geospatial server/analysis software – ESRI </a:t>
            </a:r>
            <a:r>
              <a:rPr lang="en-US" sz="1800" dirty="0" err="1"/>
              <a:t>ArcServer</a:t>
            </a:r>
            <a:r>
              <a:rPr lang="en-US" sz="1800" dirty="0"/>
              <a:t>, </a:t>
            </a:r>
            <a:r>
              <a:rPr lang="en-US" sz="1800" dirty="0" err="1"/>
              <a:t>Geoserver</a:t>
            </a:r>
            <a:r>
              <a:rPr lang="en-US" sz="1800" dirty="0"/>
              <a:t>; Visualization by </a:t>
            </a:r>
            <a:r>
              <a:rPr lang="en-US" sz="1800" dirty="0" err="1"/>
              <a:t>ArcMap</a:t>
            </a:r>
            <a:r>
              <a:rPr lang="en-US" sz="1800" dirty="0"/>
              <a:t> or browser based visualization</a:t>
            </a:r>
            <a:endParaRPr lang="en-US" sz="1800" dirty="0" smtClean="0"/>
          </a:p>
          <a:p>
            <a:r>
              <a:rPr lang="en-US" sz="1800" b="1" dirty="0" smtClean="0">
                <a:solidFill>
                  <a:srgbClr val="FF0000"/>
                </a:solidFill>
              </a:rPr>
              <a:t>Futures:</a:t>
            </a:r>
            <a:r>
              <a:rPr lang="en-US" sz="1800" dirty="0" smtClean="0"/>
              <a:t> </a:t>
            </a:r>
            <a:r>
              <a:rPr lang="en-US" sz="1800" dirty="0"/>
              <a:t>Today’s intelligence systems often contain trillions of geospatial objects and need to be able to visualize and interact with millions of objects. Critical issues are Indexing, retrieval and distributed analysis; Visualization generation and transmission; Visualization of data at the end of low bandwidth wireless connections; Data is sensitive and must be completely secure in transit and at rest (particularly on handhelds); Geospatial data requires unique approaches to indexing and distributed analysis.</a:t>
            </a:r>
          </a:p>
        </p:txBody>
      </p:sp>
      <p:sp>
        <p:nvSpPr>
          <p:cNvPr id="5" name="Slide Number Placeholder 4"/>
          <p:cNvSpPr>
            <a:spLocks noGrp="1"/>
          </p:cNvSpPr>
          <p:nvPr>
            <p:ph type="sldNum" sz="quarter" idx="12"/>
          </p:nvPr>
        </p:nvSpPr>
        <p:spPr/>
        <p:txBody>
          <a:bodyPr/>
          <a:lstStyle/>
          <a:p>
            <a:fld id="{C4B85148-DB98-4269-ACE6-2DF49F9918C9}" type="slidenum">
              <a:rPr lang="en-US" smtClean="0"/>
              <a:pPr/>
              <a:t>7</a:t>
            </a:fld>
            <a:endParaRPr lang="en-US" dirty="0"/>
          </a:p>
        </p:txBody>
      </p:sp>
      <p:sp>
        <p:nvSpPr>
          <p:cNvPr id="6" name="Rectangle 5"/>
          <p:cNvSpPr/>
          <p:nvPr/>
        </p:nvSpPr>
        <p:spPr>
          <a:xfrm>
            <a:off x="0" y="6254233"/>
            <a:ext cx="2287549" cy="369332"/>
          </a:xfrm>
          <a:prstGeom prst="rect">
            <a:avLst/>
          </a:prstGeom>
          <a:solidFill>
            <a:schemeClr val="bg2">
              <a:lumMod val="60000"/>
              <a:lumOff val="40000"/>
            </a:schemeClr>
          </a:solidFill>
        </p:spPr>
        <p:txBody>
          <a:bodyPr wrap="none">
            <a:spAutoFit/>
          </a:bodyPr>
          <a:lstStyle/>
          <a:p>
            <a:r>
              <a:rPr lang="en-US" dirty="0">
                <a:solidFill>
                  <a:srgbClr val="006BB5"/>
                </a:solidFill>
              </a:rPr>
              <a:t>PP, GIS, Classification</a:t>
            </a:r>
          </a:p>
        </p:txBody>
      </p:sp>
      <p:sp>
        <p:nvSpPr>
          <p:cNvPr id="8" name="Rectangle 7"/>
          <p:cNvSpPr/>
          <p:nvPr/>
        </p:nvSpPr>
        <p:spPr>
          <a:xfrm>
            <a:off x="3470886" y="6254233"/>
            <a:ext cx="5241307" cy="369332"/>
          </a:xfrm>
          <a:prstGeom prst="rect">
            <a:avLst/>
          </a:prstGeom>
          <a:solidFill>
            <a:schemeClr val="bg2">
              <a:lumMod val="60000"/>
              <a:lumOff val="40000"/>
            </a:schemeClr>
          </a:solidFill>
        </p:spPr>
        <p:txBody>
          <a:bodyPr wrap="none">
            <a:spAutoFit/>
          </a:bodyPr>
          <a:lstStyle/>
          <a:p>
            <a:r>
              <a:rPr lang="en-US" dirty="0" smtClean="0">
                <a:solidFill>
                  <a:srgbClr val="7030A0"/>
                </a:solidFill>
              </a:rPr>
              <a:t>Parallelism </a:t>
            </a:r>
            <a:r>
              <a:rPr lang="en-US" dirty="0">
                <a:solidFill>
                  <a:srgbClr val="7030A0"/>
                </a:solidFill>
              </a:rPr>
              <a:t>over Sensors and people accessing data</a:t>
            </a:r>
          </a:p>
        </p:txBody>
      </p:sp>
      <p:sp>
        <p:nvSpPr>
          <p:cNvPr id="9" name="Rectangle 8"/>
          <p:cNvSpPr/>
          <p:nvPr/>
        </p:nvSpPr>
        <p:spPr>
          <a:xfrm>
            <a:off x="2287549" y="6254233"/>
            <a:ext cx="1183337" cy="369332"/>
          </a:xfrm>
          <a:prstGeom prst="rect">
            <a:avLst/>
          </a:prstGeom>
          <a:solidFill>
            <a:schemeClr val="bg2">
              <a:lumMod val="60000"/>
              <a:lumOff val="40000"/>
            </a:schemeClr>
          </a:solidFill>
        </p:spPr>
        <p:txBody>
          <a:bodyPr wrap="none">
            <a:spAutoFit/>
          </a:bodyPr>
          <a:lstStyle/>
          <a:p>
            <a:r>
              <a:rPr lang="en-US" dirty="0" smtClean="0">
                <a:solidFill>
                  <a:schemeClr val="accent3">
                    <a:lumMod val="50000"/>
                  </a:schemeClr>
                </a:solidFill>
              </a:rPr>
              <a:t>Streaming</a:t>
            </a:r>
            <a:endParaRPr lang="en-US" dirty="0">
              <a:solidFill>
                <a:schemeClr val="accent3">
                  <a:lumMod val="50000"/>
                </a:schemeClr>
              </a:solidFill>
            </a:endParaRPr>
          </a:p>
        </p:txBody>
      </p:sp>
      <p:sp>
        <p:nvSpPr>
          <p:cNvPr id="10" name="Rounded Rectangle 9"/>
          <p:cNvSpPr/>
          <p:nvPr/>
        </p:nvSpPr>
        <p:spPr>
          <a:xfrm>
            <a:off x="6817816" y="5724930"/>
            <a:ext cx="1049312" cy="4086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Defense</a:t>
            </a:r>
            <a:endParaRPr lang="en-US" b="1" dirty="0">
              <a:solidFill>
                <a:schemeClr val="tx1"/>
              </a:solidFill>
            </a:endParaRPr>
          </a:p>
        </p:txBody>
      </p:sp>
    </p:spTree>
    <p:extLst>
      <p:ext uri="{BB962C8B-B14F-4D97-AF65-F5344CB8AC3E}">
        <p14:creationId xmlns:p14="http://schemas.microsoft.com/office/powerpoint/2010/main" val="3665846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746"/>
            <a:ext cx="6333423" cy="1143000"/>
          </a:xfrm>
        </p:spPr>
        <p:txBody>
          <a:bodyPr>
            <a:noAutofit/>
          </a:bodyPr>
          <a:lstStyle/>
          <a:p>
            <a:r>
              <a:rPr lang="en-US" sz="3600" b="1" dirty="0" smtClean="0"/>
              <a:t>13: </a:t>
            </a:r>
            <a:r>
              <a:rPr lang="en-US" sz="3600" b="1" dirty="0"/>
              <a:t>Cloud Large Scale Geospatial Analysis and Visualization</a:t>
            </a:r>
          </a:p>
        </p:txBody>
      </p:sp>
      <p:sp>
        <p:nvSpPr>
          <p:cNvPr id="3" name="Content Placeholder 2"/>
          <p:cNvSpPr>
            <a:spLocks noGrp="1"/>
          </p:cNvSpPr>
          <p:nvPr>
            <p:ph idx="1"/>
          </p:nvPr>
        </p:nvSpPr>
        <p:spPr>
          <a:xfrm>
            <a:off x="35875" y="1317531"/>
            <a:ext cx="7482708" cy="1436663"/>
          </a:xfrm>
        </p:spPr>
        <p:txBody>
          <a:bodyPr>
            <a:normAutofit fontScale="92500" lnSpcReduction="10000"/>
          </a:bodyPr>
          <a:lstStyle/>
          <a:p>
            <a:r>
              <a:rPr lang="en-US" sz="2400" dirty="0" smtClean="0"/>
              <a:t>This introduces important concept of a </a:t>
            </a:r>
            <a:r>
              <a:rPr lang="en-US" sz="2400" dirty="0"/>
              <a:t>Geographical Information System </a:t>
            </a:r>
            <a:r>
              <a:rPr lang="en-US" sz="2400" dirty="0" smtClean="0"/>
              <a:t>displaying results from sensors</a:t>
            </a:r>
          </a:p>
          <a:p>
            <a:r>
              <a:rPr lang="en-US" sz="2400" b="1" dirty="0" smtClean="0">
                <a:solidFill>
                  <a:srgbClr val="006BB5"/>
                </a:solidFill>
              </a:rPr>
              <a:t>GIS: </a:t>
            </a:r>
            <a:r>
              <a:rPr lang="en-US" sz="2400" dirty="0">
                <a:solidFill>
                  <a:srgbClr val="006BB5"/>
                </a:solidFill>
              </a:rPr>
              <a:t>Geotagged data and often displayed in ESRI, Google Earth etc.</a:t>
            </a:r>
          </a:p>
          <a:p>
            <a:endParaRPr lang="en-US" sz="2400" dirty="0"/>
          </a:p>
        </p:txBody>
      </p:sp>
      <p:sp>
        <p:nvSpPr>
          <p:cNvPr id="6" name="Rectangle 5"/>
          <p:cNvSpPr/>
          <p:nvPr/>
        </p:nvSpPr>
        <p:spPr>
          <a:xfrm>
            <a:off x="31530" y="6258811"/>
            <a:ext cx="2287549" cy="369332"/>
          </a:xfrm>
          <a:prstGeom prst="rect">
            <a:avLst/>
          </a:prstGeom>
          <a:solidFill>
            <a:schemeClr val="bg2">
              <a:lumMod val="60000"/>
              <a:lumOff val="40000"/>
            </a:schemeClr>
          </a:solidFill>
        </p:spPr>
        <p:txBody>
          <a:bodyPr wrap="none">
            <a:spAutoFit/>
          </a:bodyPr>
          <a:lstStyle/>
          <a:p>
            <a:r>
              <a:rPr lang="en-US" dirty="0">
                <a:solidFill>
                  <a:srgbClr val="006BB5"/>
                </a:solidFill>
              </a:rPr>
              <a:t>PP, GIS, Classification</a:t>
            </a:r>
          </a:p>
        </p:txBody>
      </p:sp>
      <p:sp>
        <p:nvSpPr>
          <p:cNvPr id="8" name="Rectangle 7"/>
          <p:cNvSpPr/>
          <p:nvPr/>
        </p:nvSpPr>
        <p:spPr>
          <a:xfrm>
            <a:off x="3760052" y="6265864"/>
            <a:ext cx="5241307" cy="369332"/>
          </a:xfrm>
          <a:prstGeom prst="rect">
            <a:avLst/>
          </a:prstGeom>
          <a:solidFill>
            <a:schemeClr val="bg2">
              <a:lumMod val="60000"/>
              <a:lumOff val="40000"/>
            </a:schemeClr>
          </a:solidFill>
        </p:spPr>
        <p:txBody>
          <a:bodyPr wrap="none">
            <a:spAutoFit/>
          </a:bodyPr>
          <a:lstStyle/>
          <a:p>
            <a:r>
              <a:rPr lang="en-US" dirty="0" smtClean="0">
                <a:solidFill>
                  <a:srgbClr val="7030A0"/>
                </a:solidFill>
              </a:rPr>
              <a:t>Parallelism </a:t>
            </a:r>
            <a:r>
              <a:rPr lang="en-US" dirty="0">
                <a:solidFill>
                  <a:srgbClr val="7030A0"/>
                </a:solidFill>
              </a:rPr>
              <a:t>over Sensors and people accessing data</a:t>
            </a:r>
          </a:p>
        </p:txBody>
      </p:sp>
      <p:sp>
        <p:nvSpPr>
          <p:cNvPr id="9" name="Rectangle 8"/>
          <p:cNvSpPr/>
          <p:nvPr/>
        </p:nvSpPr>
        <p:spPr>
          <a:xfrm>
            <a:off x="2422903" y="6265864"/>
            <a:ext cx="1183337" cy="369332"/>
          </a:xfrm>
          <a:prstGeom prst="rect">
            <a:avLst/>
          </a:prstGeom>
          <a:solidFill>
            <a:schemeClr val="bg2">
              <a:lumMod val="60000"/>
              <a:lumOff val="40000"/>
            </a:schemeClr>
          </a:solidFill>
        </p:spPr>
        <p:txBody>
          <a:bodyPr wrap="none">
            <a:spAutoFit/>
          </a:bodyPr>
          <a:lstStyle/>
          <a:p>
            <a:r>
              <a:rPr lang="en-US" dirty="0" smtClean="0">
                <a:solidFill>
                  <a:schemeClr val="accent3">
                    <a:lumMod val="50000"/>
                  </a:schemeClr>
                </a:solidFill>
              </a:rPr>
              <a:t>Streaming</a:t>
            </a:r>
            <a:endParaRPr lang="en-US" dirty="0">
              <a:solidFill>
                <a:schemeClr val="accent3">
                  <a:lumMod val="50000"/>
                </a:schemeClr>
              </a:solidFill>
            </a:endParaRPr>
          </a:p>
        </p:txBody>
      </p:sp>
      <p:pic>
        <p:nvPicPr>
          <p:cNvPr id="1026" name="Picture 2" descr="https://encrypted-tbn0.gstatic.com/images?q=tbn:ANd9GcRhdZEjYZ5aEAMQYGShA4dFhTHmhkbezZ68cts6Zu44F6GQLB5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80" y="4341707"/>
            <a:ext cx="2825436" cy="18801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3917034" y="2720617"/>
            <a:ext cx="4927341" cy="3469886"/>
          </a:xfrm>
          <a:prstGeom prst="rect">
            <a:avLst/>
          </a:prstGeom>
        </p:spPr>
      </p:pic>
      <p:pic>
        <p:nvPicPr>
          <p:cNvPr id="1028" name="Picture 4" descr="http://www.mouser.com/images/microsites/SMARTmilitarytruc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75" y="2692348"/>
            <a:ext cx="2283204" cy="17023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a:stretch>
            <a:fillRect/>
          </a:stretch>
        </p:blipFill>
        <p:spPr>
          <a:xfrm>
            <a:off x="2422903" y="2720617"/>
            <a:ext cx="1411852" cy="1884896"/>
          </a:xfrm>
          <a:prstGeom prst="rect">
            <a:avLst/>
          </a:prstGeom>
        </p:spPr>
      </p:pic>
      <p:sp>
        <p:nvSpPr>
          <p:cNvPr id="13" name="Rounded Rectangle 12"/>
          <p:cNvSpPr/>
          <p:nvPr/>
        </p:nvSpPr>
        <p:spPr>
          <a:xfrm>
            <a:off x="5692419" y="760471"/>
            <a:ext cx="1049312" cy="4086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Defense</a:t>
            </a:r>
            <a:endParaRPr lang="en-US" b="1" dirty="0">
              <a:solidFill>
                <a:schemeClr val="tx1"/>
              </a:solidFill>
            </a:endParaRPr>
          </a:p>
        </p:txBody>
      </p:sp>
    </p:spTree>
    <p:extLst>
      <p:ext uri="{BB962C8B-B14F-4D97-AF65-F5344CB8AC3E}">
        <p14:creationId xmlns:p14="http://schemas.microsoft.com/office/powerpoint/2010/main" val="965826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4" y="22390"/>
            <a:ext cx="7146942" cy="1143000"/>
          </a:xfrm>
        </p:spPr>
        <p:txBody>
          <a:bodyPr>
            <a:noAutofit/>
          </a:bodyPr>
          <a:lstStyle/>
          <a:p>
            <a:r>
              <a:rPr lang="en-US" sz="2400" b="1" dirty="0" smtClean="0"/>
              <a:t>14: </a:t>
            </a:r>
            <a:r>
              <a:rPr lang="en-US" sz="2400" b="1" dirty="0"/>
              <a:t>Object identification and tracking from Wide Area Large Format Imagery (WALF) Imagery or Full Motion Video (FMV) – Persistent Surveillance</a:t>
            </a:r>
          </a:p>
        </p:txBody>
      </p:sp>
      <p:sp>
        <p:nvSpPr>
          <p:cNvPr id="3" name="Content Placeholder 2"/>
          <p:cNvSpPr>
            <a:spLocks noGrp="1"/>
          </p:cNvSpPr>
          <p:nvPr>
            <p:ph idx="1"/>
          </p:nvPr>
        </p:nvSpPr>
        <p:spPr>
          <a:xfrm>
            <a:off x="0" y="1094320"/>
            <a:ext cx="9048750" cy="5284320"/>
          </a:xfrm>
        </p:spPr>
        <p:txBody>
          <a:bodyPr>
            <a:normAutofit/>
          </a:bodyPr>
          <a:lstStyle/>
          <a:p>
            <a:r>
              <a:rPr lang="en-US" sz="1800" b="1" dirty="0">
                <a:solidFill>
                  <a:srgbClr val="FF0000"/>
                </a:solidFill>
              </a:rPr>
              <a:t>Application:</a:t>
            </a:r>
            <a:r>
              <a:rPr lang="en-US" sz="1800" dirty="0"/>
              <a:t> Persistent surveillance sensors can easily collect petabytes </a:t>
            </a:r>
            <a:r>
              <a:rPr lang="en-US" sz="1800" dirty="0" smtClean="0"/>
              <a:t/>
            </a:r>
            <a:br>
              <a:rPr lang="en-US" sz="1800" dirty="0" smtClean="0"/>
            </a:br>
            <a:r>
              <a:rPr lang="en-US" sz="1800" dirty="0" smtClean="0"/>
              <a:t>of </a:t>
            </a:r>
            <a:r>
              <a:rPr lang="en-US" sz="1800" dirty="0"/>
              <a:t>imagery data in the space of a few hours.  The data should be reduced </a:t>
            </a:r>
            <a:r>
              <a:rPr lang="en-US" sz="1800" dirty="0" smtClean="0"/>
              <a:t/>
            </a:r>
            <a:br>
              <a:rPr lang="en-US" sz="1800" dirty="0" smtClean="0"/>
            </a:br>
            <a:r>
              <a:rPr lang="en-US" sz="1800" dirty="0" smtClean="0"/>
              <a:t>to </a:t>
            </a:r>
            <a:r>
              <a:rPr lang="en-US" sz="1800" dirty="0"/>
              <a:t>a set of geospatial object (points, tracks, etc.) which can easily be integrated with other data to form a common operational picture. Typical processing involves extracting and tracking entities (vehicles, people, packages) over time from the raw image data. </a:t>
            </a:r>
            <a:endParaRPr lang="en-US" sz="1800" dirty="0" smtClean="0"/>
          </a:p>
          <a:p>
            <a:r>
              <a:rPr lang="en-US" sz="1800" b="1" dirty="0" smtClean="0">
                <a:solidFill>
                  <a:srgbClr val="FF0000"/>
                </a:solidFill>
              </a:rPr>
              <a:t>Current </a:t>
            </a:r>
            <a:r>
              <a:rPr lang="en-US" sz="1800" b="1" dirty="0">
                <a:solidFill>
                  <a:srgbClr val="FF0000"/>
                </a:solidFill>
              </a:rPr>
              <a:t>Approach:</a:t>
            </a:r>
            <a:r>
              <a:rPr lang="en-US" sz="1800" dirty="0"/>
              <a:t> </a:t>
            </a:r>
            <a:r>
              <a:rPr lang="en-US" sz="1800" dirty="0" smtClean="0"/>
              <a:t>The </a:t>
            </a:r>
            <a:r>
              <a:rPr lang="en-US" sz="1800" dirty="0"/>
              <a:t>data needs to be processed close to the sensor which is likely forward deployed since </a:t>
            </a:r>
            <a:r>
              <a:rPr lang="en-US" sz="1800" dirty="0" smtClean="0"/>
              <a:t>data </a:t>
            </a:r>
            <a:r>
              <a:rPr lang="en-US" sz="1800" dirty="0"/>
              <a:t>is too large to be easily transmitted.  Typical object extraction systems are currently small (1-20 node) GPU enhanced clusters. There are a wide range of custom software and tools including traditional RDBMS’s and display tools. Real time data obtained at FMV (Full Motion Video) – 30-60 frames per/sec at full color 1080P resolution or WALF (Wide Area Large Format) with 1-10 frames per/sec at 10Kx10K full color resolution. Visualization of extracted outputs will typically be as overlays on a geospatial (GIS) display.  Analytics are basic object detection analytics and integration with sophisticated situation awareness tools with data fusion. Significant security issues </a:t>
            </a:r>
            <a:r>
              <a:rPr lang="en-US" sz="1800" dirty="0" smtClean="0"/>
              <a:t>to ensure </a:t>
            </a:r>
            <a:r>
              <a:rPr lang="en-US" sz="1800" dirty="0"/>
              <a:t>the enemy </a:t>
            </a:r>
            <a:r>
              <a:rPr lang="en-US" sz="1800" dirty="0" smtClean="0"/>
              <a:t>is not able </a:t>
            </a:r>
            <a:r>
              <a:rPr lang="en-US" sz="1800" dirty="0"/>
              <a:t>to know what we </a:t>
            </a:r>
            <a:r>
              <a:rPr lang="en-US" sz="1800" dirty="0" smtClean="0"/>
              <a:t>see.</a:t>
            </a:r>
          </a:p>
          <a:p>
            <a:r>
              <a:rPr lang="en-US" sz="1800" b="1" dirty="0" smtClean="0">
                <a:solidFill>
                  <a:srgbClr val="FF0000"/>
                </a:solidFill>
              </a:rPr>
              <a:t>Futures:</a:t>
            </a:r>
            <a:r>
              <a:rPr lang="en-US" sz="1800" dirty="0" smtClean="0"/>
              <a:t> </a:t>
            </a:r>
            <a:r>
              <a:rPr lang="en-US" sz="1800" dirty="0"/>
              <a:t>Typical problem is integration of this processing into a large (GPU) cluster capable of processing data from several sensors in parallel and in near real time. Transmission of data from sensor to system is also a major challenge.</a:t>
            </a:r>
          </a:p>
        </p:txBody>
      </p:sp>
      <p:sp>
        <p:nvSpPr>
          <p:cNvPr id="8" name="Rectangle 7"/>
          <p:cNvSpPr/>
          <p:nvPr/>
        </p:nvSpPr>
        <p:spPr>
          <a:xfrm>
            <a:off x="0" y="6442620"/>
            <a:ext cx="3554756" cy="369332"/>
          </a:xfrm>
          <a:prstGeom prst="rect">
            <a:avLst/>
          </a:prstGeom>
          <a:solidFill>
            <a:schemeClr val="bg2">
              <a:lumMod val="60000"/>
              <a:lumOff val="40000"/>
            </a:schemeClr>
          </a:solidFill>
        </p:spPr>
        <p:txBody>
          <a:bodyPr wrap="none">
            <a:spAutoFit/>
          </a:bodyPr>
          <a:lstStyle/>
          <a:p>
            <a:r>
              <a:rPr lang="en-US" dirty="0">
                <a:solidFill>
                  <a:srgbClr val="006BB5"/>
                </a:solidFill>
              </a:rPr>
              <a:t>PP, GIS, MR, </a:t>
            </a:r>
            <a:r>
              <a:rPr lang="en-US" dirty="0" err="1">
                <a:solidFill>
                  <a:srgbClr val="006BB5"/>
                </a:solidFill>
              </a:rPr>
              <a:t>MRIter</a:t>
            </a:r>
            <a:r>
              <a:rPr lang="en-US" dirty="0">
                <a:solidFill>
                  <a:srgbClr val="006BB5"/>
                </a:solidFill>
              </a:rPr>
              <a:t>? Classification</a:t>
            </a:r>
          </a:p>
        </p:txBody>
      </p:sp>
      <p:sp>
        <p:nvSpPr>
          <p:cNvPr id="9" name="Rectangle 8"/>
          <p:cNvSpPr/>
          <p:nvPr/>
        </p:nvSpPr>
        <p:spPr>
          <a:xfrm>
            <a:off x="3902693" y="6453682"/>
            <a:ext cx="5241307" cy="369332"/>
          </a:xfrm>
          <a:prstGeom prst="rect">
            <a:avLst/>
          </a:prstGeom>
          <a:solidFill>
            <a:schemeClr val="bg2">
              <a:lumMod val="60000"/>
              <a:lumOff val="40000"/>
            </a:schemeClr>
          </a:solidFill>
        </p:spPr>
        <p:txBody>
          <a:bodyPr wrap="none">
            <a:spAutoFit/>
          </a:bodyPr>
          <a:lstStyle/>
          <a:p>
            <a:r>
              <a:rPr lang="en-US" dirty="0" smtClean="0">
                <a:solidFill>
                  <a:srgbClr val="7030A0"/>
                </a:solidFill>
              </a:rPr>
              <a:t>Parallelism </a:t>
            </a:r>
            <a:r>
              <a:rPr lang="en-US" dirty="0">
                <a:solidFill>
                  <a:srgbClr val="7030A0"/>
                </a:solidFill>
              </a:rPr>
              <a:t>over Sensors and people accessing data</a:t>
            </a:r>
          </a:p>
        </p:txBody>
      </p:sp>
      <p:sp>
        <p:nvSpPr>
          <p:cNvPr id="10" name="Rectangle 9"/>
          <p:cNvSpPr/>
          <p:nvPr/>
        </p:nvSpPr>
        <p:spPr>
          <a:xfrm>
            <a:off x="6460331" y="5934265"/>
            <a:ext cx="1183337" cy="369332"/>
          </a:xfrm>
          <a:prstGeom prst="rect">
            <a:avLst/>
          </a:prstGeom>
          <a:solidFill>
            <a:schemeClr val="bg2">
              <a:lumMod val="60000"/>
              <a:lumOff val="40000"/>
            </a:schemeClr>
          </a:solidFill>
        </p:spPr>
        <p:txBody>
          <a:bodyPr wrap="none">
            <a:spAutoFit/>
          </a:bodyPr>
          <a:lstStyle/>
          <a:p>
            <a:r>
              <a:rPr lang="en-US" dirty="0" smtClean="0">
                <a:solidFill>
                  <a:schemeClr val="accent3">
                    <a:lumMod val="50000"/>
                  </a:schemeClr>
                </a:solidFill>
              </a:rPr>
              <a:t>Streaming</a:t>
            </a:r>
            <a:endParaRPr lang="en-US" dirty="0">
              <a:solidFill>
                <a:schemeClr val="accent3">
                  <a:lumMod val="50000"/>
                </a:schemeClr>
              </a:solidFill>
            </a:endParaRPr>
          </a:p>
        </p:txBody>
      </p:sp>
      <p:sp>
        <p:nvSpPr>
          <p:cNvPr id="11" name="Rounded Rectangle 10"/>
          <p:cNvSpPr/>
          <p:nvPr/>
        </p:nvSpPr>
        <p:spPr>
          <a:xfrm>
            <a:off x="6160878" y="756767"/>
            <a:ext cx="1049312" cy="4086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Defense</a:t>
            </a:r>
            <a:endParaRPr lang="en-US" b="1" dirty="0">
              <a:solidFill>
                <a:schemeClr val="tx1"/>
              </a:solidFill>
            </a:endParaRPr>
          </a:p>
        </p:txBody>
      </p:sp>
    </p:spTree>
    <p:extLst>
      <p:ext uri="{BB962C8B-B14F-4D97-AF65-F5344CB8AC3E}">
        <p14:creationId xmlns:p14="http://schemas.microsoft.com/office/powerpoint/2010/main" val="42746707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54285&quot;&gt;&lt;property id=&quot;20148&quot; value=&quot;5&quot;/&gt;&lt;property id=&quot;20300&quot; value=&quot;Slide 44 - &amp;quot;Would like to capture  “essence of these use cases”&amp;quot;&quot;/&gt;&lt;property id=&quot;20307&quot; value=&quot;312&quot;/&gt;&lt;/object&gt;&lt;object type=&quot;3&quot; unique_id=&quot;154287&quot;&gt;&lt;property id=&quot;20148&quot; value=&quot;5&quot;/&gt;&lt;property id=&quot;20300&quot; value=&quot;Slide 45 - &amp;quot;HPC Benchmark Classics&amp;quot;&quot;/&gt;&lt;property id=&quot;20307&quot; value=&quot;300&quot;/&gt;&lt;/object&gt;&lt;object type=&quot;3&quot; unique_id=&quot;154289&quot;&gt;&lt;property id=&quot;20148&quot; value=&quot;5&quot;/&gt;&lt;property id=&quot;20300&quot; value=&quot;Slide 46 - &amp;quot;13 Berkeley Dwarfs&amp;quot;&quot;/&gt;&lt;property id=&quot;20307&quot; value=&quot;302&quot;/&gt;&lt;/object&gt;&lt;object type=&quot;3&quot; unique_id=&quot;154294&quot;&gt;&lt;property id=&quot;20148&quot; value=&quot;5&quot;/&gt;&lt;property id=&quot;20300&quot; value=&quot;Slide 54 - &amp;quot;Core Analytics Ogres  (microPattern) I&amp;quot;&quot;/&gt;&lt;property id=&quot;20307&quot; value=&quot;307&quot;/&gt;&lt;/object&gt;&lt;object type=&quot;3&quot; unique_id=&quot;154295&quot;&gt;&lt;property id=&quot;20148&quot; value=&quot;5&quot;/&gt;&lt;property id=&quot;20300&quot; value=&quot;Slide 49 - &amp;quot;One Facet of Ogres has  Computational Features&amp;quot;&quot;/&gt;&lt;property id=&quot;20307&quot; value=&quot;308&quot;/&gt;&lt;/object&gt;&lt;object type=&quot;3&quot; unique_id=&quot;154297&quot;&gt;&lt;property id=&quot;20148&quot; value=&quot;5&quot;/&gt;&lt;property id=&quot;20300&quot; value=&quot;Slide 51 - &amp;quot;Data Source and Style  Facet of Ogres I &amp;quot;&quot;/&gt;&lt;property id=&quot;20307&quot; value=&quot;310&quot;/&gt;&lt;/object&gt;&lt;object type=&quot;3&quot; unique_id=&quot;168000&quot;&gt;&lt;property id=&quot;20148&quot; value=&quot;5&quot;/&gt;&lt;property id=&quot;20300&quot; value=&quot;Slide 40 - &amp;quot;Big Data Patterns – the Ogres&amp;quot;&quot;/&gt;&lt;property id=&quot;20307&quot; value=&quot;376&quot;/&gt;&lt;/object&gt;&lt;object type=&quot;3&quot; unique_id=&quot;181168&quot;&gt;&lt;property id=&quot;20148&quot; value=&quot;5&quot;/&gt;&lt;property id=&quot;20300&quot; value=&quot;Slide 47 - &amp;quot;Facets of the Ogres Meta or Macro Aspects: Problem Architecture and Computational Features&amp;quot;&quot;/&gt;&lt;property id=&quot;20307&quot; value=&quot;458&quot;/&gt;&lt;/object&gt;&lt;object type=&quot;3&quot; unique_id=&quot;181172&quot;&gt;&lt;property id=&quot;20148&quot; value=&quot;5&quot;/&gt;&lt;property id=&quot;20300&quot; value=&quot;Slide 57 - &amp;quot;Lessons / Insights&amp;quot;&quot;/&gt;&lt;property id=&quot;20307&quot; value=&quot;462&quot;/&gt;&lt;/object&gt;&lt;object type=&quot;3&quot; unique_id=&quot;181792&quot;&gt;&lt;property id=&quot;20148&quot; value=&quot;5&quot;/&gt;&lt;property id=&quot;20300&quot; value=&quot;Slide 48 - &amp;quot;Problem Architecture Facet  of Ogres (Meta or MacroPattern)&amp;quot;&quot;/&gt;&lt;property id=&quot;20307&quot; value=&quot;464&quot;/&gt;&lt;/object&gt;&lt;object type=&quot;3&quot; unique_id=&quot;181793&quot;&gt;&lt;property id=&quot;20148&quot; value=&quot;5&quot;/&gt;&lt;property id=&quot;20300&quot; value=&quot;Slide 53 - &amp;quot;Analytics Facet (kernels) of the Ogres&amp;quot;&quot;/&gt;&lt;property id=&quot;20307&quot; value=&quot;465&quot;/&gt;&lt;/object&gt;&lt;object type=&quot;3&quot; unique_id=&quot;181794&quot;&gt;&lt;property id=&quot;20148&quot; value=&quot;5&quot;/&gt;&lt;property id=&quot;20300&quot; value=&quot;Slide 56 - &amp;quot;Core Analytics Ogres  (microPattern) III&amp;quot;&quot;/&gt;&lt;property id=&quot;20307&quot; value=&quot;467&quot;/&gt;&lt;/object&gt;&lt;object type=&quot;3&quot; unique_id=&quot;186567&quot;&gt;&lt;property id=&quot;20148&quot; value=&quot;5&quot;/&gt;&lt;property id=&quot;20300&quot; value=&quot;Slide 52 - &amp;quot;Data Source and Style  Facet of Ogres II &amp;quot;&quot;/&gt;&lt;property id=&quot;20307&quot; value=&quot;486&quot;/&gt;&lt;/object&gt;&lt;object type=&quot;3&quot; unique_id=&quot;186568&quot;&gt;&lt;property id=&quot;20148&quot; value=&quot;5&quot;/&gt;&lt;property id=&quot;20300&quot; value=&quot;Slide 55 - &amp;quot;Core Analytics Ogres  (microPattern) II&amp;quot;&quot;/&gt;&lt;property id=&quot;20307&quot; value=&quot;485&quot;/&gt;&lt;/object&gt;&lt;object type=&quot;3&quot; unique_id=&quot;261571&quot;&gt;&lt;property id=&quot;20148&quot; value=&quot;5&quot;/&gt;&lt;property id=&quot;20300&quot; value=&quot;Slide 2 - &amp;quot;NIST Big Data Use Cases&amp;quot;&quot;/&gt;&lt;property id=&quot;20307&quot; value=&quot;526&quot;/&gt;&lt;/object&gt;&lt;object type=&quot;3&quot; unique_id=&quot;261572&quot;&gt;&lt;property id=&quot;20148&quot; value=&quot;5&quot;/&gt;&lt;property id=&quot;20300&quot; value=&quot;Slide 3 - &amp;quot;51 Detailed Use Cases: Contributed July-September 2013 Covers goals, data features such as 3 V’s, software, hardwar&quot;/&gt;&lt;property id=&quot;20307&quot; value=&quot;523&quot;/&gt;&lt;/object&gt;&lt;object type=&quot;3&quot; unique_id=&quot;262703&quot;&gt;&lt;property id=&quot;20148&quot; value=&quot;5&quot;/&gt;&lt;property id=&quot;20300&quot; value=&quot;Slide 4 - &amp;quot;Examples: Especially Image based Applications I&amp;quot;&quot;/&gt;&lt;property id=&quot;20307&quot; value=&quot;528&quot;/&gt;&lt;/object&gt;&lt;object type=&quot;3&quot; unique_id=&quot;262704&quot;&gt;&lt;property id=&quot;20148&quot; value=&quot;5&quot;/&gt;&lt;property id=&quot;20300&quot; value=&quot;Slide 5&quot;/&gt;&lt;property id=&quot;20307&quot; value=&quot;529&quot;/&gt;&lt;/object&gt;&lt;object type=&quot;3&quot; unique_id=&quot;262705&quot;&gt;&lt;property id=&quot;20148&quot; value=&quot;5&quot;/&gt;&lt;property id=&quot;20300&quot; value=&quot;Slide 6 - &amp;quot;13 Image-based Use Cases&amp;quot;&quot;/&gt;&lt;property id=&quot;20307&quot; value=&quot;530&quot;/&gt;&lt;/object&gt;&lt;object type=&quot;3&quot; unique_id=&quot;262706&quot;&gt;&lt;property id=&quot;20148&quot; value=&quot;5&quot;/&gt;&lt;property id=&quot;20300&quot; value=&quot;Slide 11 - &amp;quot;17:Pathology Imaging/  Digital Pathology I&amp;quot;&quot;/&gt;&lt;property id=&quot;20307&quot; value=&quot;531&quot;/&gt;&lt;/object&gt;&lt;object type=&quot;3&quot; unique_id=&quot;262707&quot;&gt;&lt;property id=&quot;20148&quot; value=&quot;5&quot;/&gt;&lt;property id=&quot;20300&quot; value=&quot;Slide 12 - &amp;quot;17:Pathology Imaging/ Digital Pathology II&amp;quot;&quot;/&gt;&lt;property id=&quot;20307&quot; value=&quot;532&quot;/&gt;&lt;/object&gt;&lt;object type=&quot;3&quot; unique_id=&quot;262708&quot;&gt;&lt;property id=&quot;20148&quot; value=&quot;5&quot;/&gt;&lt;property id=&quot;20300&quot; value=&quot;Slide 13 - &amp;quot;26: Large-scale Deep Learning&amp;quot;&quot;/&gt;&lt;property id=&quot;20307&quot; value=&quot;533&quot;/&gt;&lt;/object&gt;&lt;object type=&quot;3&quot; unique_id=&quot;262709&quot;&gt;&lt;property id=&quot;20148&quot; value=&quot;5&quot;/&gt;&lt;property id=&quot;20300&quot; value=&quot;Slide 14 - &amp;quot;27: Organizing large-scale, unstructured collections of consumer photos I&amp;quot;&quot;/&gt;&lt;property id=&quot;20307&quot; value=&quot;534&quot;/&gt;&lt;/object&gt;&lt;object type=&quot;3&quot; unique_id=&quot;262710&quot;&gt;&lt;property id=&quot;20148&quot; value=&quot;5&quot;/&gt;&lt;property id=&quot;20300&quot; value=&quot;Slide 15 - &amp;quot;27: Organizing large-scale, unstructured collections of consumer photos II&amp;quot;&quot;/&gt;&lt;property id=&quot;20307&quot; value=&quot;535&quot;/&gt;&lt;/object&gt;&lt;object type=&quot;3&quot; unique_id=&quot;262711&quot;&gt;&lt;property id=&quot;20148&quot; value=&quot;5&quot;/&gt;&lt;property id=&quot;20300&quot; value=&quot;Slide 17 - &amp;quot;36: Catalina Real-Time Transient Survey (CRTS): a digital, panoramic, synoptic sky survey I&amp;quot;&quot;/&gt;&lt;property id=&quot;20307&quot; value=&quot;536&quot;/&gt;&lt;/object&gt;&lt;object type=&quot;3&quot; unique_id=&quot;262712&quot;&gt;&lt;property id=&quot;20148&quot; value=&quot;5&quot;/&gt;&lt;property id=&quot;20300&quot; value=&quot;Slide 18 - &amp;quot;36: Catalina Real-Time Transient Survey (CRTS): a digital, panoramic, synoptic sky survey II &amp;quot;&quot;/&gt;&lt;property id=&quot;20307&quot; value=&quot;537&quot;/&gt;&lt;/object&gt;&lt;object type=&quot;3&quot; unique_id=&quot;262713&quot;&gt;&lt;property id=&quot;20148&quot; value=&quot;5&quot;/&gt;&lt;property id=&quot;20300&quot; value=&quot;Slide 19 - &amp;quot;35: Light source beamlines&amp;quot;&quot;/&gt;&lt;property id=&quot;20307&quot; value=&quot;538&quot;/&gt;&lt;/object&gt;&lt;object type=&quot;3&quot; unique_id=&quot;262714&quot;&gt;&lt;property id=&quot;20148&quot; value=&quot;5&quot;/&gt;&lt;property id=&quot;20300&quot; value=&quot;Slide 27 - &amp;quot;Internet of Things and Streaming Apps&amp;quot;&quot;/&gt;&lt;property id=&quot;20307&quot; value=&quot;539&quot;/&gt;&lt;/object&gt;&lt;object type=&quot;3&quot; unique_id=&quot;262715&quot;&gt;&lt;property id=&quot;20148&quot; value=&quot;5&quot;/&gt;&lt;property id=&quot;20300&quot; value=&quot;Slide 28&quot;/&gt;&lt;property id=&quot;20307&quot; value=&quot;540&quot;/&gt;&lt;/object&gt;&lt;object type=&quot;3&quot; unique_id=&quot;263106&quot;&gt;&lt;property id=&quot;20148&quot; value=&quot;5&quot;/&gt;&lt;property id=&quot;20300&quot; value=&quot;Slide 34 - &amp;quot;10: Cargo Shipping Architecture&amp;quot;&quot;/&gt;&lt;property id=&quot;20307&quot; value=&quot;549&quot;/&gt;&lt;/object&gt;&lt;object type=&quot;3&quot; unique_id=&quot;264416&quot;&gt;&lt;property id=&quot;20148&quot; value=&quot;5&quot;/&gt;&lt;property id=&quot;20300&quot; value=&quot;Slide 23 - &amp;quot;43: Radar Data Analysis for CReSIS Remote Sensing of Ice Sheets IV&amp;quot;&quot;/&gt;&lt;property id=&quot;20307&quot; value=&quot;551&quot;/&gt;&lt;/object&gt;&lt;object type=&quot;3&quot; unique_id=&quot;264417&quot;&gt;&lt;property id=&quot;20148&quot; value=&quot;5&quot;/&gt;&lt;property id=&quot;20300&quot; value=&quot;Slide 25 - &amp;quot;44: UAVSAR Data Processing, Data Product Delivery, and Data Services II&amp;quot;&quot;/&gt;&lt;property id=&quot;20307&quot; value=&quot;552&quot;/&gt;&lt;/object&gt;&lt;object type=&quot;3&quot; unique_id=&quot;264418&quot;&gt;&lt;property id=&quot;20148&quot; value=&quot;5&quot;/&gt;&lt;property id=&quot;20300&quot; value=&quot;Slide 31&quot;/&gt;&lt;property id=&quot;20307&quot; value=&quot;553&quot;/&gt;&lt;/object&gt;&lt;object type=&quot;3&quot; unique_id=&quot;264420&quot;&gt;&lt;property id=&quot;20148&quot; value=&quot;5&quot;/&gt;&lt;property id=&quot;20300&quot; value=&quot;Slide 33 - &amp;quot;Storm Performance From Device to Cloud&amp;quot;&quot;/&gt;&lt;property id=&quot;20307&quot; value=&quot;555&quot;/&gt;&lt;/object&gt;&lt;object type=&quot;3&quot; unique_id=&quot;264421&quot;&gt;&lt;property id=&quot;20148&quot; value=&quot;5&quot;/&gt;&lt;property id=&quot;20300&quot; value=&quot;Slide 35 - &amp;quot;50: DOE-BER AmeriFlux and FLUXNET Networks &amp;quot;&quot;/&gt;&lt;property id=&quot;20307&quot; value=&quot;556&quot;/&gt;&lt;/object&gt;&lt;object type=&quot;3&quot; unique_id=&quot;264422&quot;&gt;&lt;property id=&quot;20148&quot; value=&quot;5&quot;/&gt;&lt;property id=&quot;20300&quot; value=&quot;Slide 36 - &amp;quot;51: Consumption forecasting in Smart Grids&amp;quot;&quot;/&gt;&lt;property id=&quot;20307&quot; value=&quot;557&quot;/&gt;&lt;/object&gt;&lt;object type=&quot;3&quot; unique_id=&quot;264423&quot;&gt;&lt;property id=&quot;20148&quot; value=&quot;5&quot;/&gt;&lt;property id=&quot;20300&quot; value=&quot;Slide 37 - &amp;quot;28: Truthy: Information diffusion research using Twitter Data&amp;quot;&quot;/&gt;&lt;property id=&quot;20307&quot; value=&quot;550&quot;/&gt;&lt;/object&gt;&lt;object type=&quot;3&quot; unique_id=&quot;266991&quot;&gt;&lt;property id=&quot;20148&quot; value=&quot;5&quot;/&gt;&lt;property id=&quot;20300&quot; value=&quot;Slide 41 - &amp;quot;Distributed Computing Practice for Large-Scale Science &amp;amp; Engineering  S. Jha, M. Cole, D. Katz, O. Rana, M. Parash&quot;/&gt;&lt;property id=&quot;20307&quot; value=&quot;569&quot;/&gt;&lt;/object&gt;&lt;object type=&quot;3&quot; unique_id=&quot;266993&quot;&gt;&lt;property id=&quot;20148&quot; value=&quot;5&quot;/&gt;&lt;property id=&quot;20300&quot; value=&quot;Slide 42 - &amp;quot;10 Security &amp;amp; Privacy Use Cases&amp;quot;&quot;/&gt;&lt;property id=&quot;20307&quot; value=&quot;571&quot;/&gt;&lt;/object&gt;&lt;object type=&quot;3&quot; unique_id=&quot;266994&quot;&gt;&lt;property id=&quot;20148&quot; value=&quot;5&quot;/&gt;&lt;property id=&quot;20300&quot; value=&quot;Slide 43 - &amp;quot;7 Computational Giants of  NRC Massive Data Analysis Report &amp;quot;&quot;/&gt;&lt;property id=&quot;20307&quot; value=&quot;572&quot;/&gt;&lt;/object&gt;&lt;object type=&quot;3&quot; unique_id=&quot;317879&quot;&gt;&lt;property id=&quot;20148&quot; value=&quot;5&quot;/&gt;&lt;property id=&quot;20300&quot; value=&quot;Slide 30&quot;/&gt;&lt;property id=&quot;20307&quot; value=&quot;573&quot;/&gt;&lt;/object&gt;&lt;object type=&quot;3&quot; unique_id=&quot;339785&quot;&gt;&lt;property id=&quot;20148&quot; value=&quot;5&quot;/&gt;&lt;property id=&quot;20300&quot; value=&quot;Slide 1 - &amp;quot;Big Data Open Source Software  and Projects  Big Data Applications and Generalizing their Structure&amp;quot;&quot;/&gt;&lt;property id=&quot;20307&quot; value=&quot;575&quot;/&gt;&lt;/object&gt;&lt;object type=&quot;3&quot; unique_id=&quot;343166&quot;&gt;&lt;property id=&quot;20148&quot; value=&quot;5&quot;/&gt;&lt;property id=&quot;20300&quot; value=&quot;Slide 32 - &amp;quot;IOTCloud&amp;quot;&quot;/&gt;&lt;property id=&quot;20307&quot; value=&quot;576&quot;/&gt;&lt;/object&gt;&lt;object type=&quot;3&quot; unique_id=&quot;344573&quot;&gt;&lt;property id=&quot;20148&quot; value=&quot;5&quot;/&gt;&lt;property id=&quot;20300&quot; value=&quot;Slide 7 - &amp;quot;13: Cloud Large Scale Geospatial Analysis and Visualization&amp;quot;&quot;/&gt;&lt;property id=&quot;20307&quot; value=&quot;577&quot;/&gt;&lt;/object&gt;&lt;object type=&quot;3&quot; unique_id=&quot;344574&quot;&gt;&lt;property id=&quot;20148&quot; value=&quot;5&quot;/&gt;&lt;property id=&quot;20300&quot; value=&quot;Slide 8 - &amp;quot;13: Cloud Large Scale Geospatial Analysis and Visualization&amp;quot;&quot;/&gt;&lt;property id=&quot;20307&quot; value=&quot;578&quot;/&gt;&lt;/object&gt;&lt;object type=&quot;3&quot; unique_id=&quot;344575&quot;&gt;&lt;property id=&quot;20148&quot; value=&quot;5&quot;/&gt;&lt;property id=&quot;20300&quot; value=&quot;Slide 9 - &amp;quot;14: Object identification and tracking from Wide Area Large Format Imagery (WALF) Imagery or Full Motion Video (FMV&quot;/&gt;&lt;property id=&quot;20307&quot; value=&quot;579&quot;/&gt;&lt;/object&gt;&lt;object type=&quot;3&quot; unique_id=&quot;344576&quot;&gt;&lt;property id=&quot;20148&quot; value=&quot;5&quot;/&gt;&lt;property id=&quot;20300&quot; value=&quot;Slide 10 - &amp;quot;15: Intelligence Data Processing and Analysis&amp;quot;&quot;/&gt;&lt;property id=&quot;20307&quot; value=&quot;580&quot;/&gt;&lt;/object&gt;&lt;object type=&quot;3&quot; unique_id=&quot;344577&quot;&gt;&lt;property id=&quot;20148&quot; value=&quot;5&quot;/&gt;&lt;property id=&quot;20300&quot; value=&quot;Slide 20 - &amp;quot;43: Radar Data Analysis for CReSIS Remote Sensing of Ice Sheets I&amp;quot;&quot;/&gt;&lt;property id=&quot;20307&quot; value=&quot;581&quot;/&gt;&lt;/object&gt;&lt;object type=&quot;3&quot; unique_id=&quot;344578&quot;&gt;&lt;property id=&quot;20148&quot; value=&quot;5&quot;/&gt;&lt;property id=&quot;20300&quot; value=&quot;Slide 21 - &amp;quot;43: Radar Data Analysis for CReSIS Remote Sensing of Ice Sheets II&amp;quot;&quot;/&gt;&lt;property id=&quot;20307&quot; value=&quot;582&quot;/&gt;&lt;/object&gt;&lt;object type=&quot;3&quot; unique_id=&quot;344579&quot;&gt;&lt;property id=&quot;20148&quot; value=&quot;5&quot;/&gt;&lt;property id=&quot;20300&quot; value=&quot;Slide 22 - &amp;quot;43: Radar Data Analysis for CReSIS Remote Sensing of Ice Sheets III&amp;quot;&quot;/&gt;&lt;property id=&quot;20307&quot; value=&quot;583&quot;/&gt;&lt;/object&gt;&lt;object type=&quot;3&quot; unique_id=&quot;344580&quot;&gt;&lt;property id=&quot;20148&quot; value=&quot;5&quot;/&gt;&lt;property id=&quot;20300&quot; value=&quot;Slide 24 - &amp;quot;44: UAVSAR Data Processing, Data Product Delivery, and Data Services I&amp;quot;&quot;/&gt;&lt;property id=&quot;20307&quot; value=&quot;584&quot;/&gt;&lt;/object&gt;&lt;object type=&quot;3&quot; unique_id=&quot;344797&quot;&gt;&lt;property id=&quot;20148&quot; value=&quot;5&quot;/&gt;&lt;property id=&quot;20300&quot; value=&quot;Slide 38 - &amp;quot;39: Particle Physics: Analysis of LHC Large Hadron Collider Data: Discovery of Higgs particle I&amp;quot;&quot;/&gt;&lt;property id=&quot;20307&quot; value=&quot;585&quot;/&gt;&lt;/object&gt;&lt;object type=&quot;3&quot; unique_id=&quot;344798&quot;&gt;&lt;property id=&quot;20148&quot; value=&quot;5&quot;/&gt;&lt;property id=&quot;20300&quot; value=&quot;Slide 39 - &amp;quot;39: Particle Physics: Analysis of LHC Large Hadron Collider Data: Discovery of Higgs particle II&amp;quot;&quot;/&gt;&lt;property id=&quot;20307&quot; value=&quot;586&quot;/&gt;&lt;/object&gt;&lt;object type=&quot;3&quot; unique_id=&quot;344968&quot;&gt;&lt;property id=&quot;20148&quot; value=&quot;5&quot;/&gt;&lt;property id=&quot;20300&quot; value=&quot;Slide 29&quot;/&gt;&lt;property id=&quot;20307&quot; value=&quot;587&quot;/&gt;&lt;/object&gt;&lt;object type=&quot;3&quot; unique_id=&quot;345539&quot;&gt;&lt;property id=&quot;20148&quot; value=&quot;5&quot;/&gt;&lt;property id=&quot;20300&quot; value=&quot;Slide 16 - &amp;quot;Examples: Especially Image based Applications II&amp;quot;&quot;/&gt;&lt;property id=&quot;20307&quot; value=&quot;588&quot;/&gt;&lt;/object&gt;&lt;object type=&quot;3&quot; unique_id=&quot;345540&quot;&gt;&lt;property id=&quot;20148&quot; value=&quot;5&quot;/&gt;&lt;property id=&quot;20300&quot; value=&quot;Slide 26 - &amp;quot;Examples: Especially Internet of Things based Applications&amp;quot;&quot;/&gt;&lt;property id=&quot;20307&quot; value=&quot;589&quot;/&gt;&lt;/object&gt;&lt;object type=&quot;3&quot; unique_id=&quot;345719&quot;&gt;&lt;property id=&quot;20148&quot; value=&quot;5&quot;/&gt;&lt;property id=&quot;20300&quot; value=&quot;Slide 50 - &amp;quot;Facets of the Ogres Data Source and Style Aspects&amp;quot;&quot;/&gt;&lt;property id=&quot;20307&quot; value=&quot;590&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24655</TotalTime>
  <Words>2567</Words>
  <Application>Microsoft Office PowerPoint</Application>
  <PresentationFormat>On-screen Show (4:3)</PresentationFormat>
  <Paragraphs>510</Paragraphs>
  <Slides>57</Slides>
  <Notes>41</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57</vt:i4>
      </vt:variant>
    </vt:vector>
  </HeadingPairs>
  <TitlesOfParts>
    <vt:vector size="73" baseType="lpstr">
      <vt:lpstr>Arial</vt:lpstr>
      <vt:lpstr>Calibri</vt:lpstr>
      <vt:lpstr>Franklin Gothic Book</vt:lpstr>
      <vt:lpstr>Franklin Gothic Demi</vt:lpstr>
      <vt:lpstr>Franklin Gothic Medium</vt:lpstr>
      <vt:lpstr>Symbol</vt:lpstr>
      <vt:lpstr>Times New Roman</vt:lpstr>
      <vt:lpstr>Wingdings</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Big Data Open Source Software  and Projects  Big Data Applications and Generalizing their Structure</vt:lpstr>
      <vt:lpstr>NIST Big Data Use Cases</vt:lpstr>
      <vt:lpstr>51 Detailed Use Cases: Contributed July-September 2013 Covers goals, data features such as 3 V’s, software, hardware</vt:lpstr>
      <vt:lpstr>Examples: Especially Image based Applications I</vt:lpstr>
      <vt:lpstr>PowerPoint Presentation</vt:lpstr>
      <vt:lpstr>13 Image-based Use Cases</vt:lpstr>
      <vt:lpstr>13: Cloud Large Scale Geospatial Analysis and Visualization</vt:lpstr>
      <vt:lpstr>13: Cloud Large Scale Geospatial Analysis and Visualization</vt:lpstr>
      <vt:lpstr>14: Object identification and tracking from Wide Area Large Format Imagery (WALF) Imagery or Full Motion Video (FMV) – Persistent Surveillance</vt:lpstr>
      <vt:lpstr>15: Intelligence Data Processing and Analysis</vt:lpstr>
      <vt:lpstr>17:Pathology Imaging/  Digital Pathology I</vt:lpstr>
      <vt:lpstr>17:Pathology Imaging/ Digital Pathology II</vt:lpstr>
      <vt:lpstr>26: Large-scale Deep Learning</vt:lpstr>
      <vt:lpstr>27: Organizing large-scale, unstructured collections of consumer photos I</vt:lpstr>
      <vt:lpstr>27: Organizing large-scale, unstructured collections of consumer photos II</vt:lpstr>
      <vt:lpstr>Examples: Especially Image based Applications II</vt:lpstr>
      <vt:lpstr>36: Catalina Real-Time Transient Survey (CRTS): a digital, panoramic, synoptic sky survey I</vt:lpstr>
      <vt:lpstr>36: Catalina Real-Time Transient Survey (CRTS): a digital, panoramic, synoptic sky survey II </vt:lpstr>
      <vt:lpstr>35: Light source beamlines</vt:lpstr>
      <vt:lpstr>43: Radar Data Analysis for CReSIS Remote Sensing of Ice Sheets I</vt:lpstr>
      <vt:lpstr>43: Radar Data Analysis for CReSIS Remote Sensing of Ice Sheets II</vt:lpstr>
      <vt:lpstr>43: Radar Data Analysis for CReSIS Remote Sensing of Ice Sheets III</vt:lpstr>
      <vt:lpstr>43: Radar Data Analysis for CReSIS Remote Sensing of Ice Sheets IV</vt:lpstr>
      <vt:lpstr>44: UAVSAR Data Processing, Data Product Delivery, and Data Services I</vt:lpstr>
      <vt:lpstr>44: UAVSAR Data Processing, Data Product Delivery, and Data Services II</vt:lpstr>
      <vt:lpstr>Examples: Especially Internet of Things based Applications</vt:lpstr>
      <vt:lpstr>Internet of Things and Streaming Apps</vt:lpstr>
      <vt:lpstr>PowerPoint Presentation</vt:lpstr>
      <vt:lpstr>PowerPoint Presentation</vt:lpstr>
      <vt:lpstr>PowerPoint Presentation</vt:lpstr>
      <vt:lpstr>PowerPoint Presentation</vt:lpstr>
      <vt:lpstr>IOTCloud</vt:lpstr>
      <vt:lpstr>Storm Performance From Device to Cloud</vt:lpstr>
      <vt:lpstr>10: Cargo Shipping Architecture</vt:lpstr>
      <vt:lpstr>50: DOE-BER AmeriFlux and FLUXNET Networks </vt:lpstr>
      <vt:lpstr>51: Consumption forecasting in Smart Grids</vt:lpstr>
      <vt:lpstr>28: Truthy: Information diffusion research using Twitter Data</vt:lpstr>
      <vt:lpstr>39: Particle Physics: Analysis of LHC Large Hadron Collider Data: Discovery of Higgs particle I</vt:lpstr>
      <vt:lpstr>39: Particle Physics: Analysis of LHC Large Hadron Collider Data: Discovery of Higgs particle II</vt:lpstr>
      <vt:lpstr>Big Data Patterns – the Ogres</vt:lpstr>
      <vt:lpstr>Distributed Computing Practice for Large-Scale Science &amp; Engineering  S. Jha, M. Cole, D. Katz, O. Rana, M. Parashar, and J. Weissman, </vt:lpstr>
      <vt:lpstr>10 Security &amp; Privacy Use Cases</vt:lpstr>
      <vt:lpstr>7 Computational Giants of  NRC Massive Data Analysis Report </vt:lpstr>
      <vt:lpstr>Would like to capture  “essence of these use cases”</vt:lpstr>
      <vt:lpstr>HPC Benchmark Classics</vt:lpstr>
      <vt:lpstr>13 Berkeley Dwarfs</vt:lpstr>
      <vt:lpstr>Facets of the Ogres Meta or Macro Aspects: Problem Architecture and Computational Features</vt:lpstr>
      <vt:lpstr>Problem Architecture Facet  of Ogres (Meta or MacroPattern)</vt:lpstr>
      <vt:lpstr>One Facet of Ogres has  Computational Features</vt:lpstr>
      <vt:lpstr>Facets of the Ogres Data Source and Style Aspects</vt:lpstr>
      <vt:lpstr>Data Source and Style  Facet of Ogres I </vt:lpstr>
      <vt:lpstr>Data Source and Style  Facet of Ogres II </vt:lpstr>
      <vt:lpstr>Analytics Facet (kernels) of the Ogres</vt:lpstr>
      <vt:lpstr>Core Analytics Ogres  (microPattern) I</vt:lpstr>
      <vt:lpstr>Core Analytics Ogres  (microPattern) II</vt:lpstr>
      <vt:lpstr>Core Analytics Ogres  (microPattern) III</vt:lpstr>
      <vt:lpstr>Lessons / Insights</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456</cp:revision>
  <dcterms:created xsi:type="dcterms:W3CDTF">2014-02-25T01:32:12Z</dcterms:created>
  <dcterms:modified xsi:type="dcterms:W3CDTF">2014-09-12T13:31:31Z</dcterms:modified>
</cp:coreProperties>
</file>